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0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294" r:id="rId13"/>
    <p:sldId id="295" r:id="rId14"/>
    <p:sldId id="265" r:id="rId15"/>
    <p:sldId id="266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59" r:id="rId29"/>
    <p:sldId id="271" r:id="rId30"/>
    <p:sldId id="270" r:id="rId31"/>
    <p:sldId id="275" r:id="rId32"/>
    <p:sldId id="277" r:id="rId33"/>
    <p:sldId id="279" r:id="rId34"/>
    <p:sldId id="276" r:id="rId35"/>
    <p:sldId id="272" r:id="rId36"/>
    <p:sldId id="273" r:id="rId37"/>
    <p:sldId id="269" r:id="rId38"/>
    <p:sldId id="267" r:id="rId39"/>
    <p:sldId id="293" r:id="rId40"/>
    <p:sldId id="292" r:id="rId41"/>
    <p:sldId id="289" r:id="rId42"/>
    <p:sldId id="287" r:id="rId43"/>
    <p:sldId id="290" r:id="rId44"/>
    <p:sldId id="260" r:id="rId45"/>
    <p:sldId id="26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D0254-C44E-4B8C-A0BE-C205C34DC6A1}">
          <p14:sldIdLst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294"/>
            <p14:sldId id="295"/>
            <p14:sldId id="265"/>
            <p14:sldId id="26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59"/>
            <p14:sldId id="271"/>
            <p14:sldId id="270"/>
            <p14:sldId id="275"/>
            <p14:sldId id="277"/>
            <p14:sldId id="279"/>
            <p14:sldId id="276"/>
            <p14:sldId id="272"/>
            <p14:sldId id="273"/>
            <p14:sldId id="269"/>
            <p14:sldId id="267"/>
            <p14:sldId id="293"/>
            <p14:sldId id="292"/>
            <p14:sldId id="289"/>
            <p14:sldId id="287"/>
            <p14:sldId id="290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 dirty="0" err="1">
                <a:solidFill>
                  <a:srgbClr val="002060"/>
                </a:solidFill>
              </a:rPr>
              <a:t>Dincolo</a:t>
            </a:r>
            <a:r>
              <a:rPr b="1" dirty="0">
                <a:solidFill>
                  <a:srgbClr val="002060"/>
                </a:solidFill>
              </a:rPr>
              <a:t> de </a:t>
            </a:r>
            <a:r>
              <a:rPr b="1" dirty="0" err="1">
                <a:solidFill>
                  <a:srgbClr val="002060"/>
                </a:solidFill>
              </a:rPr>
              <a:t>Cifre</a:t>
            </a:r>
            <a:r>
              <a:rPr b="1" dirty="0">
                <a:solidFill>
                  <a:srgbClr val="002060"/>
                </a:solidFill>
              </a:rPr>
              <a:t>: Analiza </a:t>
            </a:r>
            <a:r>
              <a:rPr b="1" dirty="0" err="1">
                <a:solidFill>
                  <a:srgbClr val="002060"/>
                </a:solidFill>
              </a:rPr>
              <a:t>Predictiv</a:t>
            </a:r>
            <a:r>
              <a:rPr lang="en-US" b="1" dirty="0" err="1">
                <a:solidFill>
                  <a:srgbClr val="002060"/>
                </a:solidFill>
              </a:rPr>
              <a:t>a</a:t>
            </a:r>
            <a:r>
              <a:rPr b="1" dirty="0">
                <a:solidFill>
                  <a:srgbClr val="002060"/>
                </a:solidFill>
              </a:rPr>
              <a:t> a </a:t>
            </a:r>
            <a:r>
              <a:rPr b="1" dirty="0" err="1">
                <a:solidFill>
                  <a:srgbClr val="002060"/>
                </a:solidFill>
              </a:rPr>
              <a:t>Longevit</a:t>
            </a:r>
            <a:r>
              <a:rPr lang="en-US" b="1" dirty="0" err="1">
                <a:solidFill>
                  <a:srgbClr val="002060"/>
                </a:solidFill>
              </a:rPr>
              <a:t>at</a:t>
            </a:r>
            <a:r>
              <a:rPr b="1" dirty="0" err="1">
                <a:solidFill>
                  <a:srgbClr val="002060"/>
                </a:solidFill>
              </a:rPr>
              <a:t>ii</a:t>
            </a:r>
            <a:r>
              <a:rPr b="1" dirty="0">
                <a:solidFill>
                  <a:srgbClr val="002060"/>
                </a:solidFill>
              </a:rPr>
              <a:t> </a:t>
            </a:r>
            <a:r>
              <a:rPr b="1" dirty="0" err="1">
                <a:solidFill>
                  <a:srgbClr val="002060"/>
                </a:solidFill>
              </a:rPr>
              <a:t>Globale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5026" y="3886200"/>
            <a:ext cx="6013174" cy="946626"/>
          </a:xfrm>
        </p:spPr>
        <p:txBody>
          <a:bodyPr/>
          <a:lstStyle/>
          <a:p>
            <a:r>
              <a:rPr sz="2000" dirty="0" err="1">
                <a:solidFill>
                  <a:srgbClr val="808080"/>
                </a:solidFill>
              </a:rPr>
              <a:t>Utilizarea</a:t>
            </a:r>
            <a:r>
              <a:rPr sz="2000" dirty="0">
                <a:solidFill>
                  <a:srgbClr val="808080"/>
                </a:solidFill>
              </a:rPr>
              <a:t> Machine Learning (</a:t>
            </a:r>
            <a:r>
              <a:rPr sz="2000" dirty="0" err="1">
                <a:solidFill>
                  <a:srgbClr val="808080"/>
                </a:solidFill>
              </a:rPr>
              <a:t>XGBoost</a:t>
            </a:r>
            <a:r>
              <a:rPr sz="2000" dirty="0">
                <a:solidFill>
                  <a:srgbClr val="808080"/>
                </a:solidFill>
              </a:rPr>
              <a:t> &amp; MLP) </a:t>
            </a:r>
            <a:r>
              <a:rPr sz="2000" dirty="0" err="1">
                <a:solidFill>
                  <a:srgbClr val="808080"/>
                </a:solidFill>
              </a:rPr>
              <a:t>pentru</a:t>
            </a:r>
            <a:r>
              <a:rPr sz="2000" dirty="0">
                <a:solidFill>
                  <a:srgbClr val="808080"/>
                </a:solidFill>
              </a:rPr>
              <a:t> </a:t>
            </a:r>
            <a:r>
              <a:rPr sz="2000" dirty="0" err="1">
                <a:solidFill>
                  <a:srgbClr val="808080"/>
                </a:solidFill>
              </a:rPr>
              <a:t>modelarea</a:t>
            </a:r>
            <a:r>
              <a:rPr sz="2000" dirty="0">
                <a:solidFill>
                  <a:srgbClr val="808080"/>
                </a:solidFill>
              </a:rPr>
              <a:t> </a:t>
            </a:r>
            <a:r>
              <a:rPr sz="2000" dirty="0" err="1">
                <a:solidFill>
                  <a:srgbClr val="808080"/>
                </a:solidFill>
              </a:rPr>
              <a:t>Speran</a:t>
            </a:r>
            <a:r>
              <a:rPr lang="en-US" sz="2000" dirty="0" err="1">
                <a:solidFill>
                  <a:srgbClr val="808080"/>
                </a:solidFill>
              </a:rPr>
              <a:t>t</a:t>
            </a:r>
            <a:r>
              <a:rPr sz="2000" dirty="0" err="1">
                <a:solidFill>
                  <a:srgbClr val="808080"/>
                </a:solidFill>
              </a:rPr>
              <a:t>ei</a:t>
            </a:r>
            <a:r>
              <a:rPr sz="2000" dirty="0">
                <a:solidFill>
                  <a:srgbClr val="808080"/>
                </a:solidFill>
              </a:rPr>
              <a:t> de </a:t>
            </a:r>
            <a:r>
              <a:rPr sz="2000" dirty="0" err="1">
                <a:solidFill>
                  <a:srgbClr val="808080"/>
                </a:solidFill>
              </a:rPr>
              <a:t>Via</a:t>
            </a:r>
            <a:r>
              <a:rPr lang="en-US" sz="2000" dirty="0" err="1">
                <a:solidFill>
                  <a:srgbClr val="808080"/>
                </a:solidFill>
              </a:rPr>
              <a:t>ta</a:t>
            </a:r>
            <a:r>
              <a:rPr sz="2000" dirty="0">
                <a:solidFill>
                  <a:srgbClr val="808080"/>
                </a:solidFill>
              </a:rPr>
              <a:t> (</a:t>
            </a:r>
            <a:r>
              <a:rPr lang="en-US" sz="2000" dirty="0" err="1">
                <a:solidFill>
                  <a:srgbClr val="808080"/>
                </a:solidFill>
              </a:rPr>
              <a:t>serii</a:t>
            </a:r>
            <a:r>
              <a:rPr lang="en-US" sz="2000" dirty="0">
                <a:solidFill>
                  <a:srgbClr val="808080"/>
                </a:solidFill>
              </a:rPr>
              <a:t> </a:t>
            </a:r>
            <a:r>
              <a:rPr lang="en-US" sz="2000" dirty="0" err="1">
                <a:solidFill>
                  <a:srgbClr val="808080"/>
                </a:solidFill>
              </a:rPr>
              <a:t>anuale</a:t>
            </a:r>
            <a:r>
              <a:rPr lang="en-US" sz="2000" dirty="0">
                <a:solidFill>
                  <a:srgbClr val="808080"/>
                </a:solidFill>
              </a:rPr>
              <a:t> </a:t>
            </a:r>
            <a:r>
              <a:rPr sz="2000" dirty="0">
                <a:solidFill>
                  <a:srgbClr val="808080"/>
                </a:solidFill>
              </a:rPr>
              <a:t>2000-2015).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8C03-36F9-AF13-890B-B669A5CB7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1" y="3743325"/>
            <a:ext cx="1699829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Randuri</a:t>
            </a:r>
            <a:r>
              <a:rPr sz="2000" dirty="0"/>
              <a:t> </a:t>
            </a:r>
            <a:r>
              <a:rPr sz="2000" dirty="0" err="1"/>
              <a:t>ini</a:t>
            </a:r>
            <a:r>
              <a:rPr lang="en-US" sz="2000" dirty="0" err="1"/>
              <a:t>t</a:t>
            </a:r>
            <a:r>
              <a:rPr sz="2000" dirty="0" err="1"/>
              <a:t>iale</a:t>
            </a:r>
            <a:r>
              <a:rPr sz="2000" dirty="0"/>
              <a:t>: 2938</a:t>
            </a:r>
          </a:p>
          <a:p>
            <a:r>
              <a:rPr sz="2000" dirty="0" err="1"/>
              <a:t>Randuri</a:t>
            </a:r>
            <a:r>
              <a:rPr sz="2000" dirty="0"/>
              <a:t> eliminate: 330 (</a:t>
            </a:r>
            <a:r>
              <a:rPr lang="en-US" sz="2000" dirty="0"/>
              <a:t>ta</a:t>
            </a:r>
            <a:r>
              <a:rPr sz="2000" dirty="0"/>
              <a:t>ri cu date </a:t>
            </a:r>
            <a:r>
              <a:rPr sz="2000" dirty="0" err="1"/>
              <a:t>lips</a:t>
            </a:r>
            <a:r>
              <a:rPr lang="en-US" sz="2000" dirty="0" err="1"/>
              <a:t>a</a:t>
            </a:r>
            <a:r>
              <a:rPr sz="2000" dirty="0"/>
              <a:t> </a:t>
            </a:r>
            <a:r>
              <a:rPr sz="2000" dirty="0" err="1"/>
              <a:t>critice</a:t>
            </a:r>
            <a:r>
              <a:rPr sz="2000" dirty="0"/>
              <a:t>).</a:t>
            </a:r>
          </a:p>
          <a:p>
            <a:r>
              <a:rPr sz="2000" dirty="0"/>
              <a:t>Split Temporal: </a:t>
            </a:r>
            <a:endParaRPr lang="en-US" sz="2000" dirty="0"/>
          </a:p>
          <a:p>
            <a:pPr lvl="1"/>
            <a:r>
              <a:rPr sz="1600" dirty="0">
                <a:solidFill>
                  <a:srgbClr val="002060"/>
                </a:solidFill>
              </a:rPr>
              <a:t>Train (2000-2009)</a:t>
            </a:r>
            <a:endParaRPr lang="en-US" sz="1600" dirty="0">
              <a:solidFill>
                <a:srgbClr val="002060"/>
              </a:solidFill>
            </a:endParaRPr>
          </a:p>
          <a:p>
            <a:pPr lvl="1"/>
            <a:r>
              <a:rPr sz="1600" dirty="0" err="1">
                <a:solidFill>
                  <a:srgbClr val="002060"/>
                </a:solidFill>
              </a:rPr>
              <a:t>Validare</a:t>
            </a:r>
            <a:r>
              <a:rPr sz="1600" dirty="0">
                <a:solidFill>
                  <a:srgbClr val="002060"/>
                </a:solidFill>
              </a:rPr>
              <a:t> (2010-2011)</a:t>
            </a:r>
            <a:endParaRPr lang="en-US" sz="1600" dirty="0">
              <a:solidFill>
                <a:srgbClr val="002060"/>
              </a:solidFill>
            </a:endParaRPr>
          </a:p>
          <a:p>
            <a:pPr lvl="1"/>
            <a:r>
              <a:rPr sz="1600" dirty="0">
                <a:solidFill>
                  <a:srgbClr val="002060"/>
                </a:solidFill>
              </a:rPr>
              <a:t>Test (2012-2015).</a:t>
            </a:r>
          </a:p>
          <a:p>
            <a:r>
              <a:rPr sz="2000" dirty="0"/>
              <a:t>I</a:t>
            </a:r>
            <a:r>
              <a:rPr lang="en-US" sz="2000" dirty="0"/>
              <a:t>n</a:t>
            </a:r>
            <a:r>
              <a:rPr sz="2000" dirty="0"/>
              <a:t>put: Media</a:t>
            </a:r>
            <a:r>
              <a:rPr lang="en-US" sz="2000" dirty="0"/>
              <a:t> </a:t>
            </a:r>
            <a:r>
              <a:rPr sz="2000" dirty="0"/>
              <a:t>pe </a:t>
            </a:r>
            <a:r>
              <a:rPr sz="2000" dirty="0" err="1"/>
              <a:t>setul</a:t>
            </a:r>
            <a:r>
              <a:rPr sz="2000" dirty="0"/>
              <a:t> de </a:t>
            </a:r>
            <a:r>
              <a:rPr sz="2000" dirty="0" err="1"/>
              <a:t>antrenament</a:t>
            </a:r>
            <a:r>
              <a:rPr sz="2000" dirty="0"/>
              <a:t> (</a:t>
            </a:r>
            <a:r>
              <a:rPr sz="2000" dirty="0" err="1"/>
              <a:t>evitarea</a:t>
            </a:r>
            <a:r>
              <a:rPr sz="2000" dirty="0"/>
              <a:t> data leakage).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99FE3-E1BF-A9DD-6B45-9A58E0E95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54" y="1685993"/>
            <a:ext cx="6559655" cy="45259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66D207-8E9B-3280-322E-552CAD04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9C5BA-1A6F-77FD-20C9-F553AD3DB836}"/>
              </a:ext>
            </a:extLst>
          </p:cNvPr>
          <p:cNvSpPr txBox="1"/>
          <p:nvPr/>
        </p:nvSpPr>
        <p:spPr>
          <a:xfrm>
            <a:off x="944302" y="1232972"/>
            <a:ext cx="607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/>
              <a:t>Corectatarea</a:t>
            </a:r>
            <a:r>
              <a:rPr lang="es-ES" sz="1800" dirty="0"/>
              <a:t> si completare Coloane </a:t>
            </a:r>
            <a:r>
              <a:rPr lang="es-ES" dirty="0"/>
              <a:t>[</a:t>
            </a:r>
            <a:r>
              <a:rPr lang="es-ES" sz="1800" dirty="0"/>
              <a:t>GDP], [</a:t>
            </a:r>
            <a:r>
              <a:rPr lang="es-ES" sz="1800" dirty="0" err="1"/>
              <a:t>Population</a:t>
            </a:r>
            <a:r>
              <a:rPr lang="es-E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7129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2D12F-4150-D97C-6879-B7594332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2EC-E265-2FB2-215C-939F2781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9BE4-7318-F102-0587-A9903BCB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A5D86-7D7F-AA6E-2AEE-2CCCDE0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3748"/>
            <a:ext cx="7444409" cy="54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8919-842D-CEC9-CA02-A3AE92D4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B3-3D92-BB9A-1AA4-5C4107EE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3C4-F3C5-BDD6-06C9-ADE00998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282"/>
            <a:ext cx="4283765" cy="581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-----countries </a:t>
            </a:r>
            <a:r>
              <a:rPr lang="en-US" sz="2800" dirty="0" err="1"/>
              <a:t>unice</a:t>
            </a:r>
            <a:r>
              <a:rPr lang="en-US" sz="2800" dirty="0"/>
              <a:t> </a:t>
            </a:r>
            <a:r>
              <a:rPr lang="en-US" sz="2800" dirty="0" err="1"/>
              <a:t>afectate</a:t>
            </a:r>
            <a:r>
              <a:rPr lang="en-US" sz="2800" dirty="0"/>
              <a:t> -----------</a:t>
            </a:r>
            <a:endParaRPr sz="2800" dirty="0"/>
          </a:p>
          <a:p>
            <a:pPr marL="0" indent="0">
              <a:buNone/>
            </a:pPr>
            <a:r>
              <a:rPr lang="en-US" sz="2800" b="1" dirty="0" err="1">
                <a:solidFill>
                  <a:srgbClr val="002060"/>
                </a:solidFill>
              </a:rPr>
              <a:t>Numar</a:t>
            </a:r>
            <a:r>
              <a:rPr lang="en-US" sz="2800" b="1" dirty="0">
                <a:solidFill>
                  <a:srgbClr val="002060"/>
                </a:solidFill>
              </a:rPr>
              <a:t> countries </a:t>
            </a:r>
            <a:r>
              <a:rPr lang="en-US" sz="2800" b="1" dirty="0" err="1">
                <a:solidFill>
                  <a:srgbClr val="002060"/>
                </a:solidFill>
              </a:rPr>
              <a:t>afectate</a:t>
            </a:r>
            <a:r>
              <a:rPr lang="en-US" sz="2800" b="1" dirty="0">
                <a:solidFill>
                  <a:srgbClr val="002060"/>
                </a:solidFill>
              </a:rPr>
              <a:t>: 30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 Cook Islands</a:t>
            </a:r>
          </a:p>
          <a:p>
            <a:pPr marL="0" indent="0">
              <a:buNone/>
            </a:pPr>
            <a:r>
              <a:rPr lang="en-US" sz="2800" dirty="0"/>
              <a:t>- Cote d'Ivoire</a:t>
            </a:r>
          </a:p>
          <a:p>
            <a:pPr marL="0" indent="0">
              <a:buNone/>
            </a:pPr>
            <a:r>
              <a:rPr lang="en-US" sz="2800" dirty="0"/>
              <a:t>- Czechia</a:t>
            </a:r>
          </a:p>
          <a:p>
            <a:pPr marL="0" indent="0">
              <a:buNone/>
            </a:pPr>
            <a:r>
              <a:rPr lang="en-US" sz="2800" dirty="0"/>
              <a:t>- DP Republic of Korea</a:t>
            </a:r>
          </a:p>
          <a:p>
            <a:pPr marL="0" indent="0">
              <a:buNone/>
            </a:pPr>
            <a:r>
              <a:rPr lang="en-US" sz="2800" dirty="0"/>
              <a:t>- Democratic Republic of the Congo</a:t>
            </a:r>
          </a:p>
          <a:p>
            <a:pPr marL="0" indent="0">
              <a:buNone/>
            </a:pPr>
            <a:r>
              <a:rPr lang="en-US" sz="2800" dirty="0"/>
              <a:t>- Denmark</a:t>
            </a:r>
          </a:p>
          <a:p>
            <a:pPr marL="0" indent="0">
              <a:buNone/>
            </a:pPr>
            <a:r>
              <a:rPr lang="en-US" sz="2800" dirty="0"/>
              <a:t>- Dominica</a:t>
            </a:r>
          </a:p>
          <a:p>
            <a:pPr marL="0" indent="0">
              <a:buNone/>
            </a:pPr>
            <a:r>
              <a:rPr lang="en-US" sz="2800" dirty="0"/>
              <a:t>- Finland</a:t>
            </a:r>
          </a:p>
          <a:p>
            <a:pPr marL="0" indent="0">
              <a:buNone/>
            </a:pPr>
            <a:r>
              <a:rPr lang="en-US" sz="2800" dirty="0"/>
              <a:t>- Hungary</a:t>
            </a:r>
          </a:p>
          <a:p>
            <a:pPr marL="0" indent="0">
              <a:buNone/>
            </a:pPr>
            <a:r>
              <a:rPr lang="en-US" sz="2800" dirty="0"/>
              <a:t>- Iceland</a:t>
            </a:r>
          </a:p>
          <a:p>
            <a:pPr marL="0" indent="0">
              <a:buNone/>
            </a:pPr>
            <a:r>
              <a:rPr lang="en-US" sz="2800" dirty="0"/>
              <a:t>- Japan</a:t>
            </a:r>
          </a:p>
          <a:p>
            <a:pPr marL="0" indent="0">
              <a:buNone/>
            </a:pPr>
            <a:r>
              <a:rPr lang="en-US" sz="2800" dirty="0"/>
              <a:t>- Marshall Islands</a:t>
            </a:r>
          </a:p>
          <a:p>
            <a:pPr marL="0" indent="0">
              <a:buNone/>
            </a:pPr>
            <a:r>
              <a:rPr lang="en-US" sz="2800" dirty="0"/>
              <a:t>- Monaco</a:t>
            </a:r>
          </a:p>
          <a:p>
            <a:pPr marL="0" indent="0">
              <a:buNone/>
            </a:pPr>
            <a:r>
              <a:rPr lang="en-US" sz="2800" dirty="0"/>
              <a:t>- Nauru</a:t>
            </a:r>
          </a:p>
          <a:p>
            <a:endParaRPr lang="en-US" sz="28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33266-83B9-0EFC-19F0-A11B73698A7F}"/>
              </a:ext>
            </a:extLst>
          </p:cNvPr>
          <p:cNvSpPr txBox="1"/>
          <p:nvPr/>
        </p:nvSpPr>
        <p:spPr>
          <a:xfrm>
            <a:off x="4860235" y="2056686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Niue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Norway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Palau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Republic of Korea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Republic of Moldova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Saint Kitts and Nevis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San Marino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Slovenia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Somalia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South Sudan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Sudan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Switzerland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Tuvalu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United Kingdom of Great Britain and Northern Ireland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United Republic of Tanzania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United States of America</a:t>
            </a:r>
          </a:p>
        </p:txBody>
      </p:sp>
    </p:spTree>
    <p:extLst>
      <p:ext uri="{BB962C8B-B14F-4D97-AF65-F5344CB8AC3E}">
        <p14:creationId xmlns:p14="http://schemas.microsoft.com/office/powerpoint/2010/main" val="31650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0902-08B4-B169-DBA6-80211ED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019E-1A39-57D1-BD5E-5EE00DC1D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910"/>
          </a:xfrm>
        </p:spPr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2EF7-212E-5102-D992-D61B7D02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4097"/>
            <a:ext cx="8229600" cy="579451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800" b="1" dirty="0"/>
              <a:t>-------------data cleaned info()---------------</a:t>
            </a:r>
          </a:p>
          <a:p>
            <a:pPr marL="0" indent="0">
              <a:buNone/>
            </a:pPr>
            <a:r>
              <a:rPr lang="en-US" sz="4800" b="1" dirty="0"/>
              <a:t>&lt;class '</a:t>
            </a:r>
            <a:r>
              <a:rPr lang="en-US" sz="4800" b="1" dirty="0" err="1"/>
              <a:t>pandas.core.frame.DataFrame</a:t>
            </a:r>
            <a:r>
              <a:rPr lang="en-US" sz="4800" b="1" dirty="0"/>
              <a:t>'&gt;</a:t>
            </a:r>
          </a:p>
          <a:p>
            <a:pPr marL="0" indent="0">
              <a:buNone/>
            </a:pPr>
            <a:r>
              <a:rPr lang="en-US" sz="4800" b="1" dirty="0"/>
              <a:t>Index: 2608 entries, 0 to 2937</a:t>
            </a:r>
          </a:p>
          <a:p>
            <a:pPr marL="0" indent="0">
              <a:buNone/>
            </a:pPr>
            <a:r>
              <a:rPr lang="en-US" sz="4800" b="1" dirty="0"/>
              <a:t>Data columns (total 22 columns):</a:t>
            </a:r>
          </a:p>
          <a:p>
            <a:pPr marL="0" indent="0">
              <a:buNone/>
            </a:pPr>
            <a:r>
              <a:rPr lang="en-US" sz="4800" b="1" dirty="0"/>
              <a:t> #   Column                           	Non-Null Count  </a:t>
            </a:r>
            <a:r>
              <a:rPr lang="en-US" sz="4800" b="1" dirty="0" err="1"/>
              <a:t>Dtype</a:t>
            </a:r>
            <a:r>
              <a:rPr lang="en-US" sz="4800" b="1" dirty="0"/>
              <a:t>  </a:t>
            </a:r>
          </a:p>
          <a:p>
            <a:pPr marL="0" indent="0">
              <a:buNone/>
            </a:pPr>
            <a:r>
              <a:rPr lang="en-US" sz="4800" b="1" dirty="0"/>
              <a:t>---  ------                           	--------------  -----  </a:t>
            </a:r>
          </a:p>
          <a:p>
            <a:pPr marL="0" indent="0">
              <a:buNone/>
            </a:pPr>
            <a:r>
              <a:rPr lang="en-US" sz="4800" b="1" dirty="0"/>
              <a:t> 0   Country                          	2608 non-null   object </a:t>
            </a:r>
          </a:p>
          <a:p>
            <a:pPr marL="0" indent="0">
              <a:buNone/>
            </a:pPr>
            <a:r>
              <a:rPr lang="en-US" sz="4800" b="1" dirty="0"/>
              <a:t> 1   Year                             	2608 non-null   int64  </a:t>
            </a:r>
          </a:p>
          <a:p>
            <a:pPr marL="0" indent="0">
              <a:buNone/>
            </a:pPr>
            <a:r>
              <a:rPr lang="en-US" sz="4800" b="1" dirty="0"/>
              <a:t> 2   Status                           	2608 non-null   object </a:t>
            </a:r>
          </a:p>
          <a:p>
            <a:pPr marL="0" indent="0">
              <a:buNone/>
            </a:pPr>
            <a:r>
              <a:rPr lang="en-US" sz="4800" b="1" dirty="0"/>
              <a:t> 3   Life expectancy                  	2608 non-null   float64</a:t>
            </a:r>
          </a:p>
          <a:p>
            <a:pPr marL="0" indent="0">
              <a:buNone/>
            </a:pPr>
            <a:r>
              <a:rPr lang="en-US" sz="4800" b="1" dirty="0"/>
              <a:t> 4   Adult Mortality                  2608 non-null   float64</a:t>
            </a:r>
          </a:p>
          <a:p>
            <a:pPr marL="0" indent="0">
              <a:buNone/>
            </a:pPr>
            <a:r>
              <a:rPr lang="en-US" sz="4800" b="1" dirty="0"/>
              <a:t> 5   infant deaths                    	2608 non-null   int64  </a:t>
            </a:r>
          </a:p>
          <a:p>
            <a:pPr marL="0" indent="0">
              <a:buNone/>
            </a:pPr>
            <a:r>
              <a:rPr lang="en-US" sz="4800" b="1" dirty="0"/>
              <a:t> 6   Alcohol                          	2448 non-null   float64</a:t>
            </a:r>
          </a:p>
          <a:p>
            <a:pPr marL="0" indent="0">
              <a:buNone/>
            </a:pPr>
            <a:r>
              <a:rPr lang="en-US" sz="4800" b="1" dirty="0"/>
              <a:t> 7   percentage expenditure   2608 non-null   float64</a:t>
            </a:r>
          </a:p>
          <a:p>
            <a:pPr marL="0" indent="0">
              <a:buNone/>
            </a:pPr>
            <a:r>
              <a:rPr lang="en-US" sz="4800" b="1" dirty="0"/>
              <a:t> 8   Hepatitis B                      	2247 non-null   float64</a:t>
            </a:r>
          </a:p>
          <a:p>
            <a:pPr marL="0" indent="0">
              <a:buNone/>
            </a:pPr>
            <a:r>
              <a:rPr lang="en-US" sz="4800" b="1" dirty="0"/>
              <a:t> 9   Measles                          	2608 non-null   int64  </a:t>
            </a:r>
          </a:p>
          <a:p>
            <a:pPr marL="0" indent="0">
              <a:buNone/>
            </a:pPr>
            <a:r>
              <a:rPr lang="en-US" sz="4800" b="1" dirty="0"/>
              <a:t> 10  BMI                              	2608 non-null   float64</a:t>
            </a:r>
          </a:p>
          <a:p>
            <a:pPr marL="0" indent="0">
              <a:buNone/>
            </a:pPr>
            <a:r>
              <a:rPr lang="en-US" sz="4800" b="1" dirty="0"/>
              <a:t> 11  under-five deaths             2608 non-null   int64  </a:t>
            </a:r>
          </a:p>
          <a:p>
            <a:pPr marL="0" indent="0">
              <a:buNone/>
            </a:pPr>
            <a:r>
              <a:rPr lang="en-US" sz="4800" b="1" dirty="0"/>
              <a:t> 12  Polio                            	2600 non-null   float64</a:t>
            </a:r>
          </a:p>
          <a:p>
            <a:pPr marL="0" indent="0">
              <a:buNone/>
            </a:pPr>
            <a:r>
              <a:rPr lang="en-US" sz="4800" b="1" dirty="0"/>
              <a:t> 13  Total expenditure         	2444 non-null   float64</a:t>
            </a:r>
          </a:p>
          <a:p>
            <a:pPr marL="0" indent="0">
              <a:buNone/>
            </a:pPr>
            <a:r>
              <a:rPr lang="en-US" sz="4800" b="1" dirty="0"/>
              <a:t> 14  Diphtheria                       	2600 non-null   float64</a:t>
            </a:r>
          </a:p>
          <a:p>
            <a:pPr marL="0" indent="0">
              <a:buNone/>
            </a:pPr>
            <a:r>
              <a:rPr lang="en-US" sz="4800" b="1" dirty="0"/>
              <a:t> 15  HIV/AIDS                         	2608 non-null   float64</a:t>
            </a:r>
          </a:p>
          <a:p>
            <a:pPr marL="0" indent="0">
              <a:buNone/>
            </a:pPr>
            <a:r>
              <a:rPr lang="en-US" sz="4800" b="1" dirty="0"/>
              <a:t> 16  </a:t>
            </a:r>
            <a:r>
              <a:rPr lang="en-US" sz="4800" b="1" dirty="0" err="1"/>
              <a:t>GDP_new</a:t>
            </a:r>
            <a:r>
              <a:rPr lang="en-US" sz="4800" b="1" dirty="0"/>
              <a:t>                          	2608 non-null   float64</a:t>
            </a:r>
          </a:p>
          <a:p>
            <a:pPr marL="0" indent="0">
              <a:buNone/>
            </a:pPr>
            <a:r>
              <a:rPr lang="en-US" sz="4800" b="1" dirty="0"/>
              <a:t> 17  </a:t>
            </a:r>
            <a:r>
              <a:rPr lang="en-US" sz="4800" b="1" dirty="0" err="1"/>
              <a:t>Population_new</a:t>
            </a:r>
            <a:r>
              <a:rPr lang="en-US" sz="4800" b="1" dirty="0"/>
              <a:t>     	2608 non-null   float64</a:t>
            </a:r>
          </a:p>
          <a:p>
            <a:pPr marL="0" indent="0">
              <a:buNone/>
            </a:pPr>
            <a:r>
              <a:rPr lang="en-US" sz="4800" b="1" dirty="0"/>
              <a:t> 18  thinness  1-19 years       	2608 non-null   float64</a:t>
            </a:r>
          </a:p>
          <a:p>
            <a:pPr marL="0" indent="0">
              <a:buNone/>
            </a:pPr>
            <a:r>
              <a:rPr lang="en-US" sz="4800" b="1" dirty="0"/>
              <a:t> 19  thinness 5-9 years         	2608 non-null   float64</a:t>
            </a:r>
          </a:p>
          <a:p>
            <a:pPr marL="0" indent="0">
              <a:buNone/>
            </a:pPr>
            <a:r>
              <a:rPr lang="en-US" sz="4800" b="1" dirty="0"/>
              <a:t> 20  Income composition </a:t>
            </a:r>
          </a:p>
          <a:p>
            <a:pPr marL="0" indent="0">
              <a:buNone/>
            </a:pPr>
            <a:r>
              <a:rPr lang="en-US" sz="4800" b="1" dirty="0"/>
              <a:t>	of resources  		2608 non-null   float64</a:t>
            </a:r>
          </a:p>
          <a:p>
            <a:pPr marL="0" indent="0">
              <a:buNone/>
            </a:pPr>
            <a:r>
              <a:rPr lang="en-US" sz="4800" b="1" dirty="0"/>
              <a:t> 21  Schooling                        	2608 non-null   float64</a:t>
            </a:r>
          </a:p>
          <a:p>
            <a:pPr marL="0" indent="0">
              <a:buNone/>
            </a:pPr>
            <a:r>
              <a:rPr lang="en-US" sz="4800" b="1" dirty="0" err="1"/>
              <a:t>dtypes</a:t>
            </a:r>
            <a:r>
              <a:rPr lang="en-US" sz="4800" b="1" dirty="0"/>
              <a:t>: float64(16), int64(4), object(2)</a:t>
            </a:r>
          </a:p>
          <a:p>
            <a:pPr marL="0" indent="0">
              <a:buNone/>
            </a:pPr>
            <a:r>
              <a:rPr lang="en-US" sz="4800" b="1" dirty="0"/>
              <a:t>memory usage: 468.6+ K</a:t>
            </a:r>
            <a:endParaRPr lang="en-US" sz="4000" b="1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4697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42C2-6FDF-7418-88EA-F749410F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F42-10A2-6714-4D6E-720F4F9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Cur</a:t>
            </a:r>
            <a:r>
              <a:rPr lang="en-US" dirty="0" err="1">
                <a:solidFill>
                  <a:srgbClr val="002060"/>
                </a:solidFill>
              </a:rPr>
              <a:t>at</a:t>
            </a:r>
            <a:r>
              <a:rPr dirty="0" err="1">
                <a:solidFill>
                  <a:srgbClr val="002060"/>
                </a:solidFill>
              </a:rPr>
              <a:t>area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Preg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tirea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BFD6-650E-7BA6-A947-38FFA0AA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---------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curatare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data frame---------</a:t>
            </a:r>
          </a:p>
          <a:p>
            <a:pPr marL="0" indent="0">
              <a:buNone/>
            </a:pP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initial de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2938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330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randuri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2608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initial de countries: 		  193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countries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  30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numar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countries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ramase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  163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---------</a:t>
            </a:r>
            <a:r>
              <a:rPr lang="en-US" sz="4000" b="1" dirty="0" err="1"/>
              <a:t>coloane</a:t>
            </a:r>
            <a:r>
              <a:rPr lang="en-US" sz="4000" b="1" dirty="0"/>
              <a:t> </a:t>
            </a:r>
            <a:r>
              <a:rPr lang="en-US" sz="4000" b="1" dirty="0" err="1"/>
              <a:t>ramase</a:t>
            </a:r>
            <a:r>
              <a:rPr lang="en-US" sz="4000" b="1" dirty="0"/>
              <a:t> cu </a:t>
            </a:r>
            <a:r>
              <a:rPr lang="en-US" sz="4000" b="1" dirty="0" err="1"/>
              <a:t>randuri</a:t>
            </a:r>
            <a:r>
              <a:rPr lang="en-US" sz="4000" b="1" dirty="0"/>
              <a:t> </a:t>
            </a:r>
            <a:r>
              <a:rPr lang="en-US" sz="4000" b="1" dirty="0" err="1"/>
              <a:t>nule</a:t>
            </a:r>
            <a:r>
              <a:rPr lang="en-US" sz="4000" b="1" dirty="0"/>
              <a:t> </a:t>
            </a:r>
            <a:r>
              <a:rPr lang="en-US" sz="4000" b="1" dirty="0" err="1"/>
              <a:t>dupa</a:t>
            </a:r>
            <a:r>
              <a:rPr lang="en-US" sz="4000" b="1" dirty="0"/>
              <a:t> </a:t>
            </a:r>
            <a:r>
              <a:rPr lang="en-US" sz="4000" b="1" dirty="0" err="1"/>
              <a:t>curatare</a:t>
            </a:r>
            <a:r>
              <a:rPr lang="en-US" sz="4000" b="1" dirty="0"/>
              <a:t> data frame---------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Alcohol              		160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Hepatitis B          		361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Polio                  		    8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expenditure    		164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Diphtheria             	    	    8</a:t>
            </a:r>
          </a:p>
          <a:p>
            <a:pPr marL="0" indent="0">
              <a:buNone/>
            </a:pPr>
            <a:r>
              <a:rPr lang="en-US" sz="4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			      int64</a:t>
            </a: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0697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A911-B7E2-23EA-518E-7F2145D7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1BA0-71AE-C9BA-6286-26496688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90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Analiza </a:t>
            </a:r>
            <a:r>
              <a:rPr lang="en-US" dirty="0" err="1">
                <a:solidFill>
                  <a:srgbClr val="002060"/>
                </a:solidFill>
              </a:rPr>
              <a:t>Datelor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CFDC8-D1AB-6AA1-335F-B2505CC8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23731"/>
            <a:ext cx="8787614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Analiza </a:t>
            </a:r>
            <a:r>
              <a:rPr dirty="0" err="1">
                <a:solidFill>
                  <a:srgbClr val="002060"/>
                </a:solidFill>
              </a:rPr>
              <a:t>Factorilor</a:t>
            </a:r>
            <a:r>
              <a:rPr dirty="0">
                <a:solidFill>
                  <a:srgbClr val="002060"/>
                </a:solidFill>
              </a:rPr>
              <a:t> de </a:t>
            </a:r>
            <a:r>
              <a:rPr dirty="0" err="1">
                <a:solidFill>
                  <a:srgbClr val="002060"/>
                </a:solidFill>
              </a:rPr>
              <a:t>Influen</a:t>
            </a:r>
            <a:r>
              <a:rPr lang="en-US" dirty="0" err="1">
                <a:solidFill>
                  <a:srgbClr val="002060"/>
                </a:solidFill>
              </a:rPr>
              <a:t>ta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0" y="5257800"/>
            <a:ext cx="8130209" cy="1292087"/>
          </a:xfrm>
        </p:spPr>
        <p:txBody>
          <a:bodyPr>
            <a:normAutofit lnSpcReduction="10000"/>
          </a:bodyPr>
          <a:lstStyle/>
          <a:p>
            <a:endParaRPr sz="1400" dirty="0"/>
          </a:p>
          <a:p>
            <a:r>
              <a:rPr sz="1400" dirty="0"/>
              <a:t>HIV/AIDS: Impact major </a:t>
            </a:r>
            <a:r>
              <a:rPr sz="1400" dirty="0" err="1"/>
              <a:t>negativ</a:t>
            </a:r>
            <a:r>
              <a:rPr sz="1400" dirty="0"/>
              <a:t> </a:t>
            </a:r>
            <a:r>
              <a:rPr sz="1400" dirty="0" err="1"/>
              <a:t>asupra</a:t>
            </a:r>
            <a:r>
              <a:rPr sz="1400" dirty="0"/>
              <a:t> </a:t>
            </a:r>
            <a:r>
              <a:rPr sz="1400" dirty="0" err="1"/>
              <a:t>longevit</a:t>
            </a:r>
            <a:r>
              <a:rPr lang="en-US" sz="1400" dirty="0" err="1"/>
              <a:t>at</a:t>
            </a:r>
            <a:r>
              <a:rPr sz="1400" dirty="0" err="1"/>
              <a:t>ii</a:t>
            </a:r>
            <a:r>
              <a:rPr sz="1400" dirty="0"/>
              <a:t>.</a:t>
            </a:r>
          </a:p>
          <a:p>
            <a:r>
              <a:rPr sz="1400" dirty="0" err="1"/>
              <a:t>Mortalitate</a:t>
            </a:r>
            <a:r>
              <a:rPr sz="1400" dirty="0"/>
              <a:t> </a:t>
            </a:r>
            <a:r>
              <a:rPr sz="1400" dirty="0" err="1"/>
              <a:t>Adul</a:t>
            </a:r>
            <a:r>
              <a:rPr lang="en-US" sz="1400" dirty="0" err="1"/>
              <a:t>t</a:t>
            </a:r>
            <a:r>
              <a:rPr sz="1400" dirty="0" err="1"/>
              <a:t>i</a:t>
            </a:r>
            <a:r>
              <a:rPr sz="1400" dirty="0"/>
              <a:t>: </a:t>
            </a:r>
            <a:r>
              <a:rPr sz="1400" dirty="0" err="1"/>
              <a:t>Corela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</a:t>
            </a:r>
            <a:r>
              <a:rPr sz="1400" dirty="0" err="1"/>
              <a:t>direct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puternic</a:t>
            </a:r>
            <a:r>
              <a:rPr lang="en-US" sz="1400" dirty="0" err="1"/>
              <a:t>a</a:t>
            </a:r>
            <a:r>
              <a:rPr sz="1400" dirty="0"/>
              <a:t>.</a:t>
            </a:r>
          </a:p>
          <a:p>
            <a:r>
              <a:rPr sz="1400" dirty="0" err="1"/>
              <a:t>Resurse</a:t>
            </a:r>
            <a:r>
              <a:rPr sz="1400" dirty="0"/>
              <a:t> (Income composition): Indicator economic </a:t>
            </a:r>
            <a:r>
              <a:rPr sz="1400" dirty="0" err="1"/>
              <a:t>cheie</a:t>
            </a:r>
            <a:r>
              <a:rPr sz="1400" dirty="0"/>
              <a:t>.</a:t>
            </a:r>
          </a:p>
          <a:p>
            <a:r>
              <a:rPr sz="1400" dirty="0" err="1"/>
              <a:t>Educa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(Schooling): Factor social determinant.</a:t>
            </a:r>
          </a:p>
        </p:txBody>
      </p:sp>
      <p:pic>
        <p:nvPicPr>
          <p:cNvPr id="4" name="Picture 3" descr="slide_feat_i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43000"/>
            <a:ext cx="78419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5B3D-C76D-F4D2-3C61-FB63D01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Analiza </a:t>
            </a:r>
            <a:r>
              <a:rPr lang="en-US" dirty="0" err="1">
                <a:solidFill>
                  <a:srgbClr val="002060"/>
                </a:solidFill>
              </a:rPr>
              <a:t>Datelor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16084-001A-E5CD-08F0-1BF7FD15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357" y="1061021"/>
            <a:ext cx="6837820" cy="5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2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139-35DD-BD3F-571B-5FBD3DC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52FB4-70C2-E575-3023-F8DBEF9A9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" y="2330482"/>
            <a:ext cx="8229600" cy="4252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A9EA0B-CBEF-B560-E6C9-956EA09468AD}"/>
              </a:ext>
            </a:extLst>
          </p:cNvPr>
          <p:cNvSpPr txBox="1">
            <a:spLocks/>
          </p:cNvSpPr>
          <p:nvPr/>
        </p:nvSpPr>
        <p:spPr>
          <a:xfrm>
            <a:off x="301487" y="1064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Clustering  &gt; scop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-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Optimizarea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numarului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clustere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utilizare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cadrul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modelului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pentru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imbunatati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performata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predictiilor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129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>
                <a:solidFill>
                  <a:srgbClr val="002060"/>
                </a:solidFill>
                <a:latin typeface="Arial"/>
              </a:rPr>
              <a:t>Obiectivele Proiectului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Misiune</a:t>
            </a:r>
            <a:r>
              <a:rPr lang="en-US" dirty="0" err="1"/>
              <a:t>a</a:t>
            </a:r>
            <a:r>
              <a:rPr dirty="0"/>
              <a:t>: </a:t>
            </a:r>
            <a:r>
              <a:rPr dirty="0" err="1"/>
              <a:t>Transformarea</a:t>
            </a:r>
            <a:r>
              <a:rPr dirty="0"/>
              <a:t> </a:t>
            </a:r>
            <a:r>
              <a:rPr dirty="0" err="1"/>
              <a:t>datelor</a:t>
            </a:r>
            <a:r>
              <a:rPr dirty="0"/>
              <a:t> brute </a:t>
            </a:r>
            <a:r>
              <a:rPr lang="en-US" dirty="0"/>
              <a:t>i</a:t>
            </a:r>
            <a:r>
              <a:rPr dirty="0"/>
              <a:t>n </a:t>
            </a:r>
            <a:r>
              <a:rPr dirty="0" err="1"/>
              <a:t>informa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</a:t>
            </a:r>
            <a:r>
              <a:rPr lang="en-US" dirty="0"/>
              <a:t>de impact</a:t>
            </a:r>
            <a:r>
              <a:rPr dirty="0"/>
              <a:t>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Identificarea</a:t>
            </a:r>
            <a:r>
              <a:rPr dirty="0"/>
              <a:t>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risc</a:t>
            </a:r>
            <a:r>
              <a:rPr dirty="0"/>
              <a:t> </a:t>
            </a:r>
            <a:r>
              <a:rPr dirty="0" err="1"/>
              <a:t>critici</a:t>
            </a:r>
            <a:r>
              <a:rPr dirty="0"/>
              <a:t> la </a:t>
            </a:r>
            <a:r>
              <a:rPr dirty="0" err="1"/>
              <a:t>nivel</a:t>
            </a:r>
            <a:r>
              <a:rPr dirty="0"/>
              <a:t> global.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Dezvoltarea</a:t>
            </a:r>
            <a:r>
              <a:rPr dirty="0"/>
              <a:t> </a:t>
            </a:r>
            <a:r>
              <a:rPr dirty="0" err="1"/>
              <a:t>unui</a:t>
            </a:r>
            <a:r>
              <a:rPr dirty="0"/>
              <a:t> model de </a:t>
            </a:r>
            <a:r>
              <a:rPr dirty="0" err="1"/>
              <a:t>prognoz</a:t>
            </a:r>
            <a:r>
              <a:rPr lang="en-US" dirty="0" err="1"/>
              <a:t>a</a:t>
            </a:r>
            <a:r>
              <a:rPr dirty="0"/>
              <a:t> robust (R² &gt; 0.</a:t>
            </a:r>
            <a:r>
              <a:rPr lang="en-US" dirty="0"/>
              <a:t>85</a:t>
            </a:r>
            <a:r>
              <a:rPr dirty="0"/>
              <a:t>).</a:t>
            </a:r>
          </a:p>
          <a:p>
            <a:pPr lvl="1"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Analiza </a:t>
            </a:r>
            <a:r>
              <a:rPr dirty="0" err="1"/>
              <a:t>impactului</a:t>
            </a:r>
            <a:r>
              <a:rPr dirty="0"/>
              <a:t> socio-economic </a:t>
            </a:r>
            <a:r>
              <a:rPr dirty="0" err="1"/>
              <a:t>asupra</a:t>
            </a:r>
            <a:r>
              <a:rPr dirty="0"/>
              <a:t>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</a:t>
            </a:r>
            <a:r>
              <a:rPr lang="en-US" dirty="0" err="1"/>
              <a:t>at</a:t>
            </a:r>
            <a:r>
              <a:rPr dirty="0" err="1"/>
              <a:t>ii</a:t>
            </a:r>
            <a:r>
              <a:rPr dirty="0"/>
              <a:t> </a:t>
            </a:r>
            <a:r>
              <a:rPr dirty="0" err="1"/>
              <a:t>publice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4A9F-58BC-A3EB-A126-1399F7B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CC1AD-5940-1F75-3ED0-3B2BB705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150588"/>
            <a:ext cx="6718852" cy="236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91503-9764-8269-5A74-3184A7E6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3654192"/>
            <a:ext cx="6619463" cy="2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3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651-DA90-9004-54D7-7DB7EF3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ACFA-5E0E-A3AC-F679-61BA2DD9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32" y="1600200"/>
            <a:ext cx="77189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BCAD-79F0-D651-B820-593F1000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FBA5F-F477-1C35-007B-9F69720B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15" y="1167476"/>
            <a:ext cx="6644050" cy="50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3BA-9528-445D-0323-220C58A7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A78C3-E57A-88DD-4DD6-AF661DE6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62"/>
            <a:ext cx="8899498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DA6B-D99F-9A45-BEEF-1350C0A7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C3ED-F1DE-7383-3E43-416AF817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749"/>
            <a:ext cx="8229600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36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DFD-24B7-3E8E-DB8F-BEC3F42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AED-E827-143B-CA6F-4DB9850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430E-1A1F-15FD-2843-B7962CC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983975"/>
            <a:ext cx="8229600" cy="5267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Concluzii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5D061-CC97-6D7B-390C-296FE001B834}"/>
              </a:ext>
            </a:extLst>
          </p:cNvPr>
          <p:cNvSpPr txBox="1"/>
          <p:nvPr/>
        </p:nvSpPr>
        <p:spPr>
          <a:xfrm>
            <a:off x="288235" y="1510749"/>
            <a:ext cx="8696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Utilizarea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clusteringului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duce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fiecare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 la 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performata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scazuta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datorita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overfittingului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China = outlier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masiv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variabilele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"scale-sensitive" -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ale life expectancy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pentru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China apar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dintr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combinatie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efecte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structurale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din date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model: Population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mare, GDP total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mare,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valori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atipice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Measles, under-five deaths, BMI, etc.; cu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utilizarea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`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StandardScaler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`,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ramane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fix: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log1p pe: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Population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GDP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Measles</a:t>
            </a:r>
          </a:p>
          <a:p>
            <a:pPr marL="1200150" marR="0" lvl="2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under-five deaths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RobustScaler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 loc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StandardScaler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atributul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‘Country’ embedded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Sau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utilizarea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XGBOOST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XGBoost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„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inchide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 China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-o zona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sigura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datasetului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MLP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incearca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extrapoleze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continuu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explodeaza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32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133E-DED5-642E-BBC2-731D47EC4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81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34CD-B8D4-93FA-9539-7DFC50FB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4" y="1858617"/>
            <a:ext cx="7112066" cy="4999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513AE-36B1-7CC9-E061-79AA9F1BB3F4}"/>
              </a:ext>
            </a:extLst>
          </p:cNvPr>
          <p:cNvSpPr txBox="1"/>
          <p:nvPr/>
        </p:nvSpPr>
        <p:spPr>
          <a:xfrm>
            <a:off x="288235" y="1077576"/>
            <a:ext cx="870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Economie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['GDP', 'percentage expenditure', 'Total expenditure’]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Sanatate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= ['BMI', 'under-five deaths', 'Hepatitis B', 'Diphtheria', 'HIV/AIDS', 'Polio’]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Scolarizare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['Schooling', 'Income composition of resources']</a:t>
            </a:r>
          </a:p>
        </p:txBody>
      </p:sp>
    </p:spTree>
    <p:extLst>
      <p:ext uri="{BB962C8B-B14F-4D97-AF65-F5344CB8AC3E}">
        <p14:creationId xmlns:p14="http://schemas.microsoft.com/office/powerpoint/2010/main" val="424484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417-2B0A-70BF-E629-7BA11CF48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452"/>
            <a:ext cx="8229600" cy="9442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5647BD-4CCA-0D8E-8AEE-EDC601B8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148"/>
            <a:ext cx="8969808" cy="47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8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X_train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dirty="0" err="1">
                <a:solidFill>
                  <a:srgbClr val="002060"/>
                </a:solidFill>
              </a:rPr>
              <a:t>X_test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0B77A4-794D-E032-B1A1-9E302858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95" y="1542911"/>
            <a:ext cx="5197290" cy="336833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03EA-358B-47F1-5BDE-32E0874E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70D5-7CB1-4F1E-67D2-A1378BD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12969-2AD0-D8F4-3DB7-DF96212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26" y="1431140"/>
            <a:ext cx="4172532" cy="3076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107F-8E4B-E725-6F09-03E66DD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6" y="4351796"/>
            <a:ext cx="2790991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Arhitectura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Datelor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Surs</a:t>
            </a:r>
            <a:r>
              <a:rPr lang="en-US" dirty="0"/>
              <a:t>a</a:t>
            </a:r>
            <a:r>
              <a:rPr dirty="0"/>
              <a:t> Date: </a:t>
            </a:r>
            <a:r>
              <a:rPr dirty="0" err="1"/>
              <a:t>Serii</a:t>
            </a:r>
            <a:r>
              <a:rPr dirty="0"/>
              <a:t> </a:t>
            </a:r>
            <a:r>
              <a:rPr dirty="0" err="1"/>
              <a:t>anuale</a:t>
            </a:r>
            <a:r>
              <a:rPr dirty="0"/>
              <a:t> </a:t>
            </a:r>
            <a:r>
              <a:rPr dirty="0" err="1"/>
              <a:t>globale</a:t>
            </a:r>
            <a:r>
              <a:rPr dirty="0"/>
              <a:t> (2000-2015), </a:t>
            </a:r>
            <a:r>
              <a:rPr dirty="0" err="1"/>
              <a:t>acoperind</a:t>
            </a:r>
            <a:r>
              <a:rPr dirty="0"/>
              <a:t> </a:t>
            </a:r>
            <a:r>
              <a:rPr dirty="0" err="1"/>
              <a:t>peste</a:t>
            </a:r>
            <a:r>
              <a:rPr dirty="0"/>
              <a:t> 160 de </a:t>
            </a:r>
            <a:r>
              <a:rPr lang="en-US" dirty="0"/>
              <a:t>ta</a:t>
            </a:r>
            <a:r>
              <a:rPr dirty="0"/>
              <a:t>ri.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Rafinare</a:t>
            </a:r>
            <a:r>
              <a:rPr dirty="0"/>
              <a:t> (Data Cleaning): </a:t>
            </a:r>
            <a:r>
              <a:rPr dirty="0" err="1"/>
              <a:t>Eliminarea</a:t>
            </a:r>
            <a:r>
              <a:rPr dirty="0"/>
              <a:t> a 330 </a:t>
            </a:r>
            <a:r>
              <a:rPr dirty="0" err="1"/>
              <a:t>r</a:t>
            </a:r>
            <a:r>
              <a:rPr lang="en-US" dirty="0" err="1"/>
              <a:t>a</a:t>
            </a:r>
            <a:r>
              <a:rPr dirty="0" err="1"/>
              <a:t>nduri</a:t>
            </a:r>
            <a:r>
              <a:rPr dirty="0"/>
              <a:t> cu date </a:t>
            </a:r>
            <a:r>
              <a:rPr dirty="0" err="1"/>
              <a:t>lips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critice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/>
              <a:t>Engineering</a:t>
            </a:r>
            <a:r>
              <a:rPr dirty="0"/>
              <a:t>: </a:t>
            </a:r>
            <a:r>
              <a:rPr dirty="0" err="1"/>
              <a:t>Imput</a:t>
            </a:r>
            <a:r>
              <a:rPr dirty="0"/>
              <a:t> </a:t>
            </a:r>
            <a:r>
              <a:rPr dirty="0" err="1"/>
              <a:t>bazat</a:t>
            </a:r>
            <a:r>
              <a:rPr dirty="0"/>
              <a:t> pe media </a:t>
            </a:r>
            <a:r>
              <a:rPr dirty="0" err="1"/>
              <a:t>setului</a:t>
            </a:r>
            <a:r>
              <a:rPr dirty="0"/>
              <a:t> de </a:t>
            </a:r>
            <a:r>
              <a:rPr dirty="0" err="1"/>
              <a:t>antrenament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Normalizare</a:t>
            </a:r>
            <a:r>
              <a:rPr dirty="0"/>
              <a:t>: </a:t>
            </a:r>
            <a:r>
              <a:rPr dirty="0" err="1"/>
              <a:t>Corec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de scal</a:t>
            </a:r>
            <a:r>
              <a:rPr lang="en-US" dirty="0"/>
              <a:t>a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indicatorii</a:t>
            </a:r>
            <a:r>
              <a:rPr dirty="0"/>
              <a:t> GDP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Popula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lang="en-US" dirty="0"/>
              <a:t>, </a:t>
            </a:r>
            <a:r>
              <a:rPr lang="en-US" dirty="0" err="1"/>
              <a:t>adaugare</a:t>
            </a:r>
            <a:r>
              <a:rPr lang="en-US" dirty="0"/>
              <a:t> </a:t>
            </a:r>
            <a:r>
              <a:rPr lang="en-US" dirty="0" err="1"/>
              <a:t>zerouri</a:t>
            </a:r>
            <a:r>
              <a:rPr lang="en-US" dirty="0"/>
              <a:t>/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mediene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nule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3DBA-AE5A-A5E9-C619-B0C699A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8DD-FC01-2604-66EB-FB1AE23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67862-8C8D-A04B-BB1D-4482722F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76" y="1603655"/>
            <a:ext cx="584504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12A6-A8CC-A3EA-E317-F1AFE4EB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55CCD-6BF2-86D2-E2CC-A626A8BB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6462"/>
            <a:ext cx="8229600" cy="347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5C6C4-6D92-34F5-C8B1-39B567BA502C}"/>
              </a:ext>
            </a:extLst>
          </p:cNvPr>
          <p:cNvSpPr txBox="1"/>
          <p:nvPr/>
        </p:nvSpPr>
        <p:spPr>
          <a:xfrm>
            <a:off x="2286000" y="157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dirty="0">
                <a:effectLst/>
                <a:latin typeface="JetBrains Mono"/>
              </a:rPr>
              <a:t>Keras vs XGBoost valorii reale si predictii</a:t>
            </a:r>
          </a:p>
        </p:txBody>
      </p:sp>
    </p:spTree>
    <p:extLst>
      <p:ext uri="{BB962C8B-B14F-4D97-AF65-F5344CB8AC3E}">
        <p14:creationId xmlns:p14="http://schemas.microsoft.com/office/powerpoint/2010/main" val="121916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ED4-4AB3-689F-A3D8-4A43970F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Random Search: </a:t>
            </a:r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4187ED-6105-6C90-BEB8-ED9C6CDD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26" y="1888435"/>
            <a:ext cx="8890162" cy="34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0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B1C4-7B11-6295-B0A9-BE93DCA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F7C7-C7A3-228E-1BA4-74DD43D6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Random Search: </a:t>
            </a:r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BCA093-711C-624C-2AEF-49FFE1936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393"/>
            <a:ext cx="8229600" cy="3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1C90-46BC-4847-E75A-D965D8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8FC79-5CE4-C629-57BE-805EFDE1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674"/>
            <a:ext cx="8229600" cy="33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7EB5-E2BD-599E-22BC-D14A956A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7BBD-6004-7B85-B790-AACDEB8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5048B4-8F9E-2E0C-F6F6-943ADF3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44" y="1600200"/>
            <a:ext cx="6088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025B-5819-BFCE-059C-0BB1C493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B2D-57AB-A190-79E8-E279E48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vs Keras MLP</a:t>
            </a:r>
            <a:endParaRPr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BAEA20-8873-6BA2-D272-37E86E41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50034"/>
              </p:ext>
            </p:extLst>
          </p:nvPr>
        </p:nvGraphicFramePr>
        <p:xfrm>
          <a:off x="1510747" y="1474911"/>
          <a:ext cx="4502425" cy="5370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340">
                  <a:extLst>
                    <a:ext uri="{9D8B030D-6E8A-4147-A177-3AD203B41FA5}">
                      <a16:colId xmlns:a16="http://schemas.microsoft.com/office/drawing/2014/main" val="1414455314"/>
                    </a:ext>
                  </a:extLst>
                </a:gridCol>
                <a:gridCol w="1427038">
                  <a:extLst>
                    <a:ext uri="{9D8B030D-6E8A-4147-A177-3AD203B41FA5}">
                      <a16:colId xmlns:a16="http://schemas.microsoft.com/office/drawing/2014/main" val="2003717630"/>
                    </a:ext>
                  </a:extLst>
                </a:gridCol>
                <a:gridCol w="410644">
                  <a:extLst>
                    <a:ext uri="{9D8B030D-6E8A-4147-A177-3AD203B41FA5}">
                      <a16:colId xmlns:a16="http://schemas.microsoft.com/office/drawing/2014/main" val="1590071046"/>
                    </a:ext>
                  </a:extLst>
                </a:gridCol>
                <a:gridCol w="623571">
                  <a:extLst>
                    <a:ext uri="{9D8B030D-6E8A-4147-A177-3AD203B41FA5}">
                      <a16:colId xmlns:a16="http://schemas.microsoft.com/office/drawing/2014/main" val="10956197"/>
                    </a:ext>
                  </a:extLst>
                </a:gridCol>
                <a:gridCol w="912543">
                  <a:extLst>
                    <a:ext uri="{9D8B030D-6E8A-4147-A177-3AD203B41FA5}">
                      <a16:colId xmlns:a16="http://schemas.microsoft.com/office/drawing/2014/main" val="1370296245"/>
                    </a:ext>
                  </a:extLst>
                </a:gridCol>
                <a:gridCol w="821289">
                  <a:extLst>
                    <a:ext uri="{9D8B030D-6E8A-4147-A177-3AD203B41FA5}">
                      <a16:colId xmlns:a16="http://schemas.microsoft.com/office/drawing/2014/main" val="152482509"/>
                    </a:ext>
                  </a:extLst>
                </a:gridCol>
              </a:tblGrid>
              <a:tr h="1732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Keras_Pred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XGB_Pred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933291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0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61.994667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59.764423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0637857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Afghanistan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61.829945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59.946587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1530680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61.691467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61.239422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848158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3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63.054832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62.635014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14461926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4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76.899139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75.882851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9222061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5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77.118065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75.942215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0415869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6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78.016701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75.618629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6473770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7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77.561218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76.188934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8780773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8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73.56662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74.397377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47379763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9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74.330269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74.416077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567251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75.92794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74.189285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9715836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75.695221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74.297379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12976140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54.375038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53.424129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85887794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54.833298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55.001266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52772791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53.954964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57.97998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6713539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58.451073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58.300034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479828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74.834038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74.357819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089484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74.928879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74.497604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00123159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75.087875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74.240723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33414836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77.169426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73.973434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2492722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79.943733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78.022484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8730045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78.192574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76.647156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4899083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78.29039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299961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80.047623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77.178337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8958888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75.63356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2792926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75.747032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74.811165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1246425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76.925453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74.124008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571236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76.835487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74.940231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13418226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84.38591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81.844734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1365539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84.575218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81.844734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2801119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AF357-C0D2-E828-0D57-5393595D3D64}"/>
              </a:ext>
            </a:extLst>
          </p:cNvPr>
          <p:cNvSpPr txBox="1"/>
          <p:nvPr/>
        </p:nvSpPr>
        <p:spPr>
          <a:xfrm>
            <a:off x="1212573" y="1137732"/>
            <a:ext cx="584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 (</a:t>
            </a:r>
            <a:r>
              <a:rPr lang="en-US" dirty="0" err="1"/>
              <a:t>Comparatie</a:t>
            </a:r>
            <a:r>
              <a:rPr lang="en-US" dirty="0"/>
              <a:t> Keras vs 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340399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1448-15ED-E02D-8117-A3C219E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ACB8-2224-AA33-61E4-06946671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2715-C74F-0A68-ED89-74DD72B2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</p:spTree>
    <p:extLst>
      <p:ext uri="{BB962C8B-B14F-4D97-AF65-F5344CB8AC3E}">
        <p14:creationId xmlns:p14="http://schemas.microsoft.com/office/powerpoint/2010/main" val="62307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7AF2-7DBA-1EB6-A0D7-F581F58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8D33-668E-997B-D9E9-7C2C7547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D20F77-DA09-9C25-F4C3-5E3CF9E7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51" y="1600200"/>
            <a:ext cx="77726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364-94C9-6BA9-7BB6-E8A407AE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5BD-52E3-AAA0-4AD1-90002919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58E00-D2F6-9AFF-1A17-9B8BC6B0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6" y="1240870"/>
            <a:ext cx="6778501" cy="53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Metodologie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Optimizare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Algoritmi</a:t>
            </a:r>
            <a:r>
              <a:rPr dirty="0"/>
              <a:t>: </a:t>
            </a:r>
            <a:r>
              <a:rPr dirty="0" err="1"/>
              <a:t>Comparare</a:t>
            </a:r>
            <a:r>
              <a:rPr dirty="0"/>
              <a:t> </a:t>
            </a:r>
            <a:r>
              <a:rPr lang="en-US" dirty="0" err="1"/>
              <a:t>i</a:t>
            </a:r>
            <a:r>
              <a:rPr dirty="0" err="1"/>
              <a:t>ntre</a:t>
            </a:r>
            <a:r>
              <a:rPr dirty="0"/>
              <a:t> Gradient Boosting (</a:t>
            </a:r>
            <a:r>
              <a:rPr dirty="0" err="1"/>
              <a:t>XGBoost</a:t>
            </a:r>
            <a:r>
              <a:rPr dirty="0"/>
              <a:t>)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MLP (Keras).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Optimizare</a:t>
            </a:r>
            <a:r>
              <a:rPr dirty="0"/>
              <a:t>: Random Search (30 </a:t>
            </a:r>
            <a:r>
              <a:rPr dirty="0" err="1"/>
              <a:t>combina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) &amp; Early Stopping.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Transform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: Log-</a:t>
            </a:r>
            <a:r>
              <a:rPr dirty="0" err="1"/>
              <a:t>transform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variabile</a:t>
            </a:r>
            <a:r>
              <a:rPr dirty="0"/>
              <a:t> </a:t>
            </a:r>
            <a:r>
              <a:rPr dirty="0" err="1"/>
              <a:t>asimetrice</a:t>
            </a:r>
            <a:r>
              <a:rPr dirty="0"/>
              <a:t> (</a:t>
            </a:r>
            <a:r>
              <a:rPr dirty="0" err="1"/>
              <a:t>Mortalitate</a:t>
            </a:r>
            <a:r>
              <a:rPr dirty="0"/>
              <a:t>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Validare</a:t>
            </a:r>
            <a:r>
              <a:rPr dirty="0"/>
              <a:t>: Split temporal </a:t>
            </a:r>
            <a:r>
              <a:rPr dirty="0" err="1"/>
              <a:t>riguros</a:t>
            </a:r>
            <a:r>
              <a:rPr dirty="0"/>
              <a:t> (Train/</a:t>
            </a:r>
            <a:r>
              <a:rPr dirty="0" err="1"/>
              <a:t>Validare</a:t>
            </a:r>
            <a:r>
              <a:rPr dirty="0"/>
              <a:t>/Test).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81AC-D75F-C23B-CF63-C1298AE5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14D3-7052-F66A-F07A-0E89C4F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2001F-006E-97C6-E59D-627D41FA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2" y="1252072"/>
            <a:ext cx="6864654" cy="48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1E78-B83E-816E-E104-09DA23C6A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F7F-5CDC-4B78-D635-FD151AB0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>
                <a:solidFill>
                  <a:srgbClr val="002060"/>
                </a:solidFill>
              </a:rPr>
              <a:t>Modelul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XGBoost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D8837-935D-7BD8-E3D8-9BC846D0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323371"/>
            <a:ext cx="8229600" cy="243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CC881-BAE0-4ED1-B327-7DB3728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955775"/>
            <a:ext cx="2504661" cy="203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20230-11F5-B2D7-2984-B26B8F54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22" y="3955774"/>
            <a:ext cx="5207491" cy="20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FBC4-CD4F-0230-7530-09BB0D2B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MLP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7C78-0CE2-1687-E522-E88C69BB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72" y="1747240"/>
            <a:ext cx="497629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2E1-3533-4F8F-B56A-B69858A0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Modelul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XGBoost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si</a:t>
            </a:r>
            <a:r>
              <a:rPr lang="en-US" dirty="0">
                <a:solidFill>
                  <a:srgbClr val="002060"/>
                </a:solidFill>
              </a:rPr>
              <a:t> Random 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D8EF6B-5CCF-13FB-4D83-EA02B70B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061930"/>
              </p:ext>
            </p:extLst>
          </p:nvPr>
        </p:nvGraphicFramePr>
        <p:xfrm>
          <a:off x="914400" y="1441694"/>
          <a:ext cx="6361044" cy="5015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85">
                  <a:extLst>
                    <a:ext uri="{9D8B030D-6E8A-4147-A177-3AD203B41FA5}">
                      <a16:colId xmlns:a16="http://schemas.microsoft.com/office/drawing/2014/main" val="3414948427"/>
                    </a:ext>
                  </a:extLst>
                </a:gridCol>
                <a:gridCol w="983253">
                  <a:extLst>
                    <a:ext uri="{9D8B030D-6E8A-4147-A177-3AD203B41FA5}">
                      <a16:colId xmlns:a16="http://schemas.microsoft.com/office/drawing/2014/main" val="401281699"/>
                    </a:ext>
                  </a:extLst>
                </a:gridCol>
                <a:gridCol w="1123717">
                  <a:extLst>
                    <a:ext uri="{9D8B030D-6E8A-4147-A177-3AD203B41FA5}">
                      <a16:colId xmlns:a16="http://schemas.microsoft.com/office/drawing/2014/main" val="39841035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635489786"/>
                    </a:ext>
                  </a:extLst>
                </a:gridCol>
                <a:gridCol w="1203983">
                  <a:extLst>
                    <a:ext uri="{9D8B030D-6E8A-4147-A177-3AD203B41FA5}">
                      <a16:colId xmlns:a16="http://schemas.microsoft.com/office/drawing/2014/main" val="3521616875"/>
                    </a:ext>
                  </a:extLst>
                </a:gridCol>
                <a:gridCol w="1083585">
                  <a:extLst>
                    <a:ext uri="{9D8B030D-6E8A-4147-A177-3AD203B41FA5}">
                      <a16:colId xmlns:a16="http://schemas.microsoft.com/office/drawing/2014/main" val="1761049191"/>
                    </a:ext>
                  </a:extLst>
                </a:gridCol>
              </a:tblGrid>
              <a:tr h="2662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Predicted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AbsError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40622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27434551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60.632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995547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132978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557610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72542927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95599733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5702454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3325210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887793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0672633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3611532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610469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90637725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55.801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6693634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7257627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035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6170506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0366243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253265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35689965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845595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18029286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74308309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46856449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42055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4820476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70236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720539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81.935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501864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-0.245514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0.245514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29098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2B1E6F-F90C-0E95-D66D-9D57AFA11B91}"/>
              </a:ext>
            </a:extLst>
          </p:cNvPr>
          <p:cNvSpPr txBox="1"/>
          <p:nvPr/>
        </p:nvSpPr>
        <p:spPr>
          <a:xfrm>
            <a:off x="844826" y="10723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3503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Performan</a:t>
            </a:r>
            <a:r>
              <a:rPr lang="en-US" dirty="0" err="1">
                <a:solidFill>
                  <a:srgbClr val="002060"/>
                </a:solidFill>
              </a:rPr>
              <a:t>t</a:t>
            </a:r>
            <a:r>
              <a:rPr dirty="0" err="1">
                <a:solidFill>
                  <a:srgbClr val="002060"/>
                </a:solidFill>
              </a:rPr>
              <a:t>a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Modelului</a:t>
            </a:r>
            <a:r>
              <a:rPr dirty="0">
                <a:solidFill>
                  <a:srgbClr val="002060"/>
                </a:solidFill>
              </a:rPr>
              <a:t> (Test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21" y="5025800"/>
            <a:ext cx="8309113" cy="1332364"/>
          </a:xfrm>
        </p:spPr>
        <p:txBody>
          <a:bodyPr>
            <a:normAutofit/>
          </a:bodyPr>
          <a:lstStyle/>
          <a:p>
            <a:endParaRPr sz="1400" dirty="0"/>
          </a:p>
          <a:p>
            <a:r>
              <a:rPr sz="1400" dirty="0"/>
              <a:t>Mean Absolute Error (MAE): 1.78 ani.</a:t>
            </a:r>
          </a:p>
          <a:p>
            <a:r>
              <a:rPr sz="1400" dirty="0"/>
              <a:t>R-squared (R2): 0.899.</a:t>
            </a:r>
          </a:p>
          <a:p>
            <a:r>
              <a:rPr sz="1400" dirty="0" err="1"/>
              <a:t>Semnifica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: </a:t>
            </a:r>
            <a:r>
              <a:rPr sz="1400" dirty="0" err="1"/>
              <a:t>Modelul</a:t>
            </a:r>
            <a:r>
              <a:rPr sz="1400" dirty="0"/>
              <a:t> </a:t>
            </a:r>
            <a:r>
              <a:rPr sz="1400" dirty="0" err="1"/>
              <a:t>explic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peste</a:t>
            </a:r>
            <a:r>
              <a:rPr sz="1400" dirty="0"/>
              <a:t> 90% din </a:t>
            </a:r>
            <a:r>
              <a:rPr sz="1400" dirty="0" err="1"/>
              <a:t>varia</a:t>
            </a:r>
            <a:r>
              <a:rPr lang="en-US" sz="1400" dirty="0" err="1"/>
              <a:t>t</a:t>
            </a:r>
            <a:r>
              <a:rPr sz="1400" dirty="0" err="1"/>
              <a:t>ia</a:t>
            </a:r>
            <a:r>
              <a:rPr sz="1400" dirty="0"/>
              <a:t> </a:t>
            </a:r>
            <a:r>
              <a:rPr sz="1400" dirty="0" err="1"/>
              <a:t>datelor</a:t>
            </a:r>
            <a:r>
              <a:rPr sz="1400" dirty="0"/>
              <a:t>.</a:t>
            </a:r>
          </a:p>
          <a:p>
            <a:r>
              <a:rPr sz="1400" dirty="0" err="1"/>
              <a:t>Eroarea</a:t>
            </a:r>
            <a:r>
              <a:rPr sz="1400" dirty="0"/>
              <a:t> maxim</a:t>
            </a:r>
            <a:r>
              <a:rPr lang="en-US" sz="1400" dirty="0"/>
              <a:t>a</a:t>
            </a:r>
            <a:r>
              <a:rPr sz="1400" dirty="0"/>
              <a:t> a </a:t>
            </a:r>
            <a:r>
              <a:rPr sz="1400" dirty="0" err="1"/>
              <a:t>fost</a:t>
            </a:r>
            <a:r>
              <a:rPr sz="1400" dirty="0"/>
              <a:t> </a:t>
            </a:r>
            <a:r>
              <a:rPr sz="1400" dirty="0" err="1"/>
              <a:t>analizat</a:t>
            </a:r>
            <a:r>
              <a:rPr lang="en-US" sz="1400" dirty="0" err="1"/>
              <a:t>a</a:t>
            </a:r>
            <a:r>
              <a:rPr sz="1400" dirty="0"/>
              <a:t> individual </a:t>
            </a:r>
            <a:r>
              <a:rPr sz="1400" dirty="0" err="1"/>
              <a:t>pentru</a:t>
            </a:r>
            <a:r>
              <a:rPr sz="1400" dirty="0"/>
              <a:t> </a:t>
            </a:r>
            <a:r>
              <a:rPr sz="1400" dirty="0" err="1"/>
              <a:t>identificarea</a:t>
            </a:r>
            <a:r>
              <a:rPr sz="1400" dirty="0"/>
              <a:t> </a:t>
            </a:r>
            <a:r>
              <a:rPr sz="1400" dirty="0" err="1"/>
              <a:t>anomaliilor</a:t>
            </a:r>
            <a:r>
              <a:rPr sz="1400" dirty="0"/>
              <a:t>.</a:t>
            </a:r>
          </a:p>
        </p:txBody>
      </p:sp>
      <p:pic>
        <p:nvPicPr>
          <p:cNvPr id="4" name="Picture 3" descr="slide_act_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0" y="1086505"/>
            <a:ext cx="61722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>
                <a:solidFill>
                  <a:srgbClr val="002060"/>
                </a:solidFill>
              </a:rPr>
              <a:t>Concluzii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s</a:t>
            </a:r>
            <a:r>
              <a:rPr dirty="0" err="1">
                <a:solidFill>
                  <a:srgbClr val="002060"/>
                </a:solidFill>
              </a:rPr>
              <a:t>i</a:t>
            </a:r>
            <a:r>
              <a:rPr dirty="0">
                <a:solidFill>
                  <a:srgbClr val="002060"/>
                </a:solidFill>
              </a:rPr>
              <a:t> </a:t>
            </a:r>
            <a:r>
              <a:rPr dirty="0" err="1">
                <a:solidFill>
                  <a:srgbClr val="002060"/>
                </a:solidFill>
              </a:rPr>
              <a:t>Recomand</a:t>
            </a:r>
            <a:r>
              <a:rPr lang="en-US" dirty="0" err="1">
                <a:solidFill>
                  <a:srgbClr val="002060"/>
                </a:solidFill>
              </a:rPr>
              <a:t>a</a:t>
            </a:r>
            <a:r>
              <a:rPr dirty="0" err="1">
                <a:solidFill>
                  <a:srgbClr val="002060"/>
                </a:solidFill>
              </a:rPr>
              <a:t>ri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026"/>
            <a:ext cx="8229600" cy="5158409"/>
          </a:xfrm>
        </p:spPr>
        <p:txBody>
          <a:bodyPr>
            <a:normAutofit/>
          </a:bodyPr>
          <a:lstStyle/>
          <a:p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Modelul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este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extrem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de robust pe date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noi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Curatarea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riguroasa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datelor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fost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esentiala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pentru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succesul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algoritmului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Indicatorii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(HIV,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) sunt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predictivi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decât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cei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economici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anumite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regiuni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HIV/AIDS: Impact major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asupra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longevitatii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Adulti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Corelatie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directa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puternica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Resurse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(Income composition): Indicator economic </a:t>
            </a:r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cheie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2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Educatie</a:t>
            </a:r>
            <a:r>
              <a:rPr lang="en-US" sz="1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(Schooling): Factor social determinant.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Rezultate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predictive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MAE: 1.48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RMSE: 2.17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R2: 0.925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Adjusted R2: 0.923</a:t>
            </a:r>
          </a:p>
          <a:p>
            <a:pPr lvl="1"/>
            <a:r>
              <a:rPr lang="en-US" sz="11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AE: 0.97 years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±1 year: 51.5%</a:t>
            </a:r>
          </a:p>
          <a:p>
            <a:pPr lvl="1"/>
            <a:r>
              <a:rPr lang="en-US" sz="11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±2 years: 76.8%</a:t>
            </a:r>
          </a:p>
          <a:p>
            <a:pPr lvl="1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Max Error (abs): 9.89 years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Country: Portugal | Year: 2014</a:t>
            </a:r>
          </a:p>
          <a:p>
            <a:pPr lvl="1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Actual: 89.00 | Predicted: 79.11 | Signed error: -9.89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Rezultate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Precizie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Fiabilitate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Indicator R²: 0.925 (</a:t>
            </a:r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explic</a:t>
            </a:r>
            <a:r>
              <a:rPr lang="en-US" dirty="0" err="1"/>
              <a:t>a</a:t>
            </a:r>
            <a:r>
              <a:rPr dirty="0"/>
              <a:t> 92.5% din </a:t>
            </a:r>
            <a:r>
              <a:rPr dirty="0" err="1"/>
              <a:t>varia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</a:t>
            </a:r>
            <a:r>
              <a:rPr dirty="0" err="1"/>
              <a:t>datelor</a:t>
            </a:r>
            <a:r>
              <a:rPr dirty="0"/>
              <a:t>).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MAE (</a:t>
            </a:r>
            <a:r>
              <a:rPr dirty="0" err="1"/>
              <a:t>Eroare</a:t>
            </a:r>
            <a:r>
              <a:rPr dirty="0"/>
              <a:t> Medie </a:t>
            </a:r>
            <a:r>
              <a:rPr dirty="0" err="1"/>
              <a:t>Absolut</a:t>
            </a:r>
            <a:r>
              <a:rPr lang="en-US" dirty="0" err="1"/>
              <a:t>a</a:t>
            </a:r>
            <a:r>
              <a:rPr dirty="0"/>
              <a:t>): 1.48 ani.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Fiabilitate</a:t>
            </a:r>
            <a:r>
              <a:rPr dirty="0"/>
              <a:t> Practic</a:t>
            </a:r>
            <a:r>
              <a:rPr lang="en-US" dirty="0"/>
              <a:t>a</a:t>
            </a:r>
            <a:r>
              <a:rPr dirty="0"/>
              <a:t>: 76.8% din </a:t>
            </a:r>
            <a:r>
              <a:rPr dirty="0" err="1"/>
              <a:t>predic</a:t>
            </a:r>
            <a:r>
              <a:rPr lang="en-US" dirty="0" err="1"/>
              <a:t>t</a:t>
            </a:r>
            <a:r>
              <a:rPr dirty="0" err="1"/>
              <a:t>ii</a:t>
            </a:r>
            <a:r>
              <a:rPr dirty="0"/>
              <a:t> au o </a:t>
            </a:r>
            <a:r>
              <a:rPr dirty="0" err="1"/>
              <a:t>eroare</a:t>
            </a:r>
            <a:r>
              <a:rPr dirty="0"/>
              <a:t> sub ±2 ani.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Stabilitate</a:t>
            </a:r>
            <a:r>
              <a:rPr dirty="0"/>
              <a:t>: </a:t>
            </a:r>
            <a:r>
              <a:rPr dirty="0" err="1"/>
              <a:t>Performan</a:t>
            </a:r>
            <a:r>
              <a:rPr lang="en-US" dirty="0" err="1"/>
              <a:t>ta</a:t>
            </a:r>
            <a:r>
              <a:rPr dirty="0"/>
              <a:t> </a:t>
            </a:r>
            <a:r>
              <a:rPr dirty="0" err="1"/>
              <a:t>constant</a:t>
            </a:r>
            <a:r>
              <a:rPr lang="en-US" dirty="0" err="1"/>
              <a:t>a</a:t>
            </a:r>
            <a:r>
              <a:rPr dirty="0"/>
              <a:t> pe </a:t>
            </a:r>
            <a:r>
              <a:rPr dirty="0" err="1"/>
              <a:t>setul</a:t>
            </a:r>
            <a:r>
              <a:rPr dirty="0"/>
              <a:t> de </a:t>
            </a:r>
            <a:r>
              <a:rPr dirty="0" err="1"/>
              <a:t>testare</a:t>
            </a:r>
            <a:r>
              <a:rPr dirty="0"/>
              <a:t> independent.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>
                <a:solidFill>
                  <a:srgbClr val="002060"/>
                </a:solidFill>
                <a:latin typeface="Arial"/>
              </a:rPr>
              <a:t>Insights: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Factorii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Determinan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1. HIV/AIDS: Impact </a:t>
            </a:r>
            <a:r>
              <a:rPr dirty="0" err="1"/>
              <a:t>negativ</a:t>
            </a:r>
            <a:r>
              <a:rPr dirty="0"/>
              <a:t> major </a:t>
            </a:r>
            <a:r>
              <a:rPr dirty="0" err="1"/>
              <a:t>asupra</a:t>
            </a:r>
            <a:r>
              <a:rPr dirty="0"/>
              <a:t> </a:t>
            </a:r>
            <a:r>
              <a:rPr dirty="0" err="1"/>
              <a:t>longevit</a:t>
            </a:r>
            <a:r>
              <a:rPr lang="en-US" dirty="0" err="1"/>
              <a:t>at</a:t>
            </a:r>
            <a:r>
              <a:rPr dirty="0" err="1"/>
              <a:t>ii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2. </a:t>
            </a:r>
            <a:r>
              <a:rPr dirty="0" err="1"/>
              <a:t>Mortalitatea</a:t>
            </a:r>
            <a:r>
              <a:rPr dirty="0"/>
              <a:t> </a:t>
            </a:r>
            <a:r>
              <a:rPr dirty="0" err="1"/>
              <a:t>Adul</a:t>
            </a:r>
            <a:r>
              <a:rPr lang="en-US" dirty="0" err="1"/>
              <a:t>t</a:t>
            </a:r>
            <a:r>
              <a:rPr dirty="0" err="1"/>
              <a:t>i</a:t>
            </a:r>
            <a:r>
              <a:rPr dirty="0"/>
              <a:t>: Cel </a:t>
            </a:r>
            <a:r>
              <a:rPr dirty="0" err="1"/>
              <a:t>mai</a:t>
            </a:r>
            <a:r>
              <a:rPr dirty="0"/>
              <a:t> </a:t>
            </a:r>
            <a:r>
              <a:rPr dirty="0" err="1"/>
              <a:t>puternic</a:t>
            </a:r>
            <a:r>
              <a:rPr dirty="0"/>
              <a:t> </a:t>
            </a:r>
            <a:r>
              <a:rPr dirty="0" err="1"/>
              <a:t>corelat</a:t>
            </a:r>
            <a:r>
              <a:rPr dirty="0"/>
              <a:t> predictor </a:t>
            </a:r>
            <a:r>
              <a:rPr dirty="0" err="1"/>
              <a:t>negativ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3. </a:t>
            </a:r>
            <a:r>
              <a:rPr dirty="0" err="1"/>
              <a:t>Educa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(Schooling): Factor social determinant cu impact pe termen lung.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4. </a:t>
            </a:r>
            <a:r>
              <a:rPr dirty="0" err="1"/>
              <a:t>Resurse</a:t>
            </a:r>
            <a:r>
              <a:rPr dirty="0"/>
              <a:t> </a:t>
            </a:r>
            <a:r>
              <a:rPr dirty="0" err="1"/>
              <a:t>Economice</a:t>
            </a:r>
            <a:r>
              <a:rPr dirty="0"/>
              <a:t>: </a:t>
            </a:r>
            <a:r>
              <a:rPr dirty="0" err="1"/>
              <a:t>Venitul</a:t>
            </a:r>
            <a:r>
              <a:rPr dirty="0"/>
              <a:t> </a:t>
            </a:r>
            <a:r>
              <a:rPr dirty="0" err="1"/>
              <a:t>compozit</a:t>
            </a:r>
            <a:r>
              <a:rPr dirty="0"/>
              <a:t> ca motor </a:t>
            </a:r>
            <a:r>
              <a:rPr dirty="0" err="1"/>
              <a:t>esen</a:t>
            </a:r>
            <a:r>
              <a:rPr lang="en-US" dirty="0" err="1"/>
              <a:t>t</a:t>
            </a:r>
            <a:r>
              <a:rPr dirty="0" err="1"/>
              <a:t>ial</a:t>
            </a:r>
            <a:r>
              <a:rPr dirty="0"/>
              <a:t> al </a:t>
            </a:r>
            <a:r>
              <a:rPr dirty="0" err="1"/>
              <a:t>accesului</a:t>
            </a:r>
            <a:r>
              <a:rPr dirty="0"/>
              <a:t> la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tate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Lec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: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Gestionarea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Outlierilor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Provocare</a:t>
            </a:r>
            <a:r>
              <a:rPr dirty="0"/>
              <a:t>: </a:t>
            </a:r>
            <a:r>
              <a:rPr dirty="0" err="1"/>
              <a:t>Modelele</a:t>
            </a:r>
            <a:r>
              <a:rPr dirty="0"/>
              <a:t> MLP </a:t>
            </a:r>
            <a:r>
              <a:rPr dirty="0" err="1"/>
              <a:t>tindeau</a:t>
            </a:r>
            <a:r>
              <a:rPr dirty="0"/>
              <a:t>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extrapoleze</a:t>
            </a:r>
            <a:r>
              <a:rPr dirty="0"/>
              <a:t> </a:t>
            </a:r>
            <a:r>
              <a:rPr dirty="0" err="1"/>
              <a:t>gre</a:t>
            </a:r>
            <a:r>
              <a:rPr lang="en-US" dirty="0" err="1"/>
              <a:t>s</a:t>
            </a:r>
            <a:r>
              <a:rPr dirty="0" err="1"/>
              <a:t>it</a:t>
            </a:r>
            <a:r>
              <a:rPr dirty="0"/>
              <a:t> pe extreme (ex: China).</a:t>
            </a:r>
            <a:endParaRPr lang="en-US"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 err="1"/>
              <a:t>Lipsa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coloane</a:t>
            </a:r>
            <a:r>
              <a:rPr lang="en-US" dirty="0"/>
              <a:t>: e.g. </a:t>
            </a:r>
            <a:r>
              <a:rPr lang="en-US" dirty="0" err="1"/>
              <a:t>hepatita</a:t>
            </a:r>
            <a:r>
              <a:rPr lang="en-US" dirty="0"/>
              <a:t> B</a:t>
            </a:r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Observa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dirty="0"/>
              <a:t>: </a:t>
            </a:r>
            <a:r>
              <a:rPr dirty="0" err="1"/>
              <a:t>XGBoost</a:t>
            </a:r>
            <a:r>
              <a:rPr dirty="0"/>
              <a:t> </a:t>
            </a:r>
            <a:r>
              <a:rPr dirty="0" err="1"/>
              <a:t>ofer</a:t>
            </a:r>
            <a:r>
              <a:rPr lang="en-US" dirty="0" err="1"/>
              <a:t>a</a:t>
            </a:r>
            <a:r>
              <a:rPr dirty="0"/>
              <a:t> o </a:t>
            </a:r>
            <a:r>
              <a:rPr dirty="0" err="1"/>
              <a:t>stabilitate</a:t>
            </a:r>
            <a:r>
              <a:rPr dirty="0"/>
              <a:t> </a:t>
            </a:r>
            <a:r>
              <a:rPr dirty="0" err="1"/>
              <a:t>superioar</a:t>
            </a:r>
            <a:r>
              <a:rPr lang="en-US" dirty="0" err="1"/>
              <a:t>a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valori</a:t>
            </a:r>
            <a:r>
              <a:rPr dirty="0"/>
              <a:t> </a:t>
            </a:r>
            <a:r>
              <a:rPr dirty="0" err="1"/>
              <a:t>atipice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Concluzie</a:t>
            </a:r>
            <a:r>
              <a:rPr dirty="0"/>
              <a:t> </a:t>
            </a:r>
            <a:r>
              <a:rPr dirty="0" err="1"/>
              <a:t>Tehnic</a:t>
            </a:r>
            <a:r>
              <a:rPr lang="en-US" dirty="0" err="1"/>
              <a:t>a</a:t>
            </a:r>
            <a:r>
              <a:rPr dirty="0"/>
              <a:t>: </a:t>
            </a:r>
            <a:r>
              <a:rPr lang="en-US" dirty="0" err="1"/>
              <a:t>utilizare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 </a:t>
            </a:r>
            <a:r>
              <a:rPr lang="en-US" dirty="0" err="1"/>
              <a:t>si</a:t>
            </a:r>
            <a:r>
              <a:rPr lang="en-US" dirty="0"/>
              <a:t> random search (optional </a:t>
            </a:r>
            <a:r>
              <a:rPr lang="en-US" dirty="0" err="1"/>
              <a:t>u</a:t>
            </a:r>
            <a:r>
              <a:rPr dirty="0" err="1"/>
              <a:t>tilizarea</a:t>
            </a:r>
            <a:r>
              <a:rPr dirty="0"/>
              <a:t> </a:t>
            </a:r>
            <a:r>
              <a:rPr dirty="0" err="1"/>
              <a:t>RobustScaler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Log-Transforms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 b="1" dirty="0" err="1">
                <a:solidFill>
                  <a:srgbClr val="002060"/>
                </a:solidFill>
                <a:latin typeface="Arial"/>
              </a:rPr>
              <a:t>Concluzii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s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Direc</a:t>
            </a:r>
            <a:r>
              <a:rPr lang="en-US" sz="3200" b="1" dirty="0" err="1">
                <a:solidFill>
                  <a:srgbClr val="002060"/>
                </a:solidFill>
                <a:latin typeface="Arial"/>
              </a:rPr>
              <a:t>t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ii</a:t>
            </a:r>
            <a:r>
              <a:rPr sz="3200" b="1" dirty="0">
                <a:solidFill>
                  <a:srgbClr val="00206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2060"/>
                </a:solidFill>
                <a:latin typeface="Arial"/>
              </a:rPr>
              <a:t>Strategice</a:t>
            </a:r>
            <a:endParaRPr sz="3200" b="1" dirty="0">
              <a:solidFill>
                <a:srgbClr val="002060"/>
              </a:solidFill>
              <a:latin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Model Robust: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tit</a:t>
            </a:r>
            <a:r>
              <a:rPr dirty="0"/>
              <a:t>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simul</a:t>
            </a:r>
            <a:r>
              <a:rPr lang="en-US" dirty="0" err="1"/>
              <a:t>a</a:t>
            </a:r>
            <a:r>
              <a:rPr dirty="0" err="1"/>
              <a:t>ri</a:t>
            </a:r>
            <a:r>
              <a:rPr dirty="0"/>
              <a:t> de </a:t>
            </a:r>
            <a:r>
              <a:rPr dirty="0" err="1"/>
              <a:t>politici</a:t>
            </a:r>
            <a:r>
              <a:rPr dirty="0"/>
              <a:t> </a:t>
            </a:r>
            <a:r>
              <a:rPr dirty="0" err="1"/>
              <a:t>publice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prognoz</a:t>
            </a:r>
            <a:r>
              <a:rPr lang="en-US" dirty="0" err="1"/>
              <a:t>a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 err="1"/>
              <a:t>Recomandare</a:t>
            </a:r>
            <a:r>
              <a:rPr dirty="0"/>
              <a:t>: </a:t>
            </a:r>
            <a:r>
              <a:rPr dirty="0" err="1"/>
              <a:t>Investi</a:t>
            </a:r>
            <a:r>
              <a:rPr lang="en-US" dirty="0" err="1"/>
              <a:t>t</a:t>
            </a:r>
            <a:r>
              <a:rPr dirty="0" err="1"/>
              <a:t>ia</a:t>
            </a:r>
            <a:r>
              <a:rPr dirty="0"/>
              <a:t> </a:t>
            </a:r>
            <a:r>
              <a:rPr lang="en-US" dirty="0"/>
              <a:t>i</a:t>
            </a:r>
            <a:r>
              <a:rPr dirty="0"/>
              <a:t>n </a:t>
            </a:r>
            <a:r>
              <a:rPr dirty="0" err="1"/>
              <a:t>educa</a:t>
            </a:r>
            <a:r>
              <a:rPr lang="en-US" dirty="0" err="1"/>
              <a:t>t</a:t>
            </a:r>
            <a:r>
              <a:rPr dirty="0" err="1"/>
              <a:t>ie</a:t>
            </a:r>
            <a:r>
              <a:rPr dirty="0"/>
              <a:t> are </a:t>
            </a:r>
            <a:r>
              <a:rPr dirty="0" err="1"/>
              <a:t>randament</a:t>
            </a:r>
            <a:r>
              <a:rPr dirty="0"/>
              <a:t> </a:t>
            </a:r>
            <a:r>
              <a:rPr dirty="0" err="1"/>
              <a:t>predictibil</a:t>
            </a:r>
            <a:r>
              <a:rPr dirty="0"/>
              <a:t> </a:t>
            </a:r>
            <a:r>
              <a:rPr dirty="0" err="1"/>
              <a:t>ridicat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lang="en-US" dirty="0"/>
              <a:t>De </a:t>
            </a:r>
            <a:r>
              <a:rPr lang="en-US" dirty="0" err="1"/>
              <a:t>urmarit</a:t>
            </a:r>
            <a:r>
              <a:rPr dirty="0"/>
              <a:t>: </a:t>
            </a:r>
            <a:r>
              <a:rPr dirty="0" err="1"/>
              <a:t>Integrarea</a:t>
            </a:r>
            <a:r>
              <a:rPr dirty="0"/>
              <a:t>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mediu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a </a:t>
            </a:r>
            <a:r>
              <a:rPr dirty="0" err="1"/>
              <a:t>indicatorilor</a:t>
            </a:r>
            <a:r>
              <a:rPr dirty="0"/>
              <a:t> de </a:t>
            </a:r>
            <a:r>
              <a:rPr dirty="0" err="1"/>
              <a:t>poluare</a:t>
            </a:r>
            <a:r>
              <a:rPr dirty="0"/>
              <a:t>.</a:t>
            </a:r>
          </a:p>
          <a:p>
            <a:pPr>
              <a:spcAft>
                <a:spcPts val="1000"/>
              </a:spcAft>
              <a:defRPr sz="2000">
                <a:solidFill>
                  <a:srgbClr val="404040"/>
                </a:solidFill>
                <a:latin typeface="Arial"/>
              </a:defRPr>
            </a:pPr>
            <a:r>
              <a:rPr dirty="0"/>
              <a:t>Impact: Un instrument util </a:t>
            </a:r>
            <a:r>
              <a:rPr dirty="0" err="1"/>
              <a:t>pentru</a:t>
            </a:r>
            <a:r>
              <a:rPr dirty="0"/>
              <a:t> </a:t>
            </a:r>
            <a:r>
              <a:rPr dirty="0" err="1"/>
              <a:t>organiza</a:t>
            </a:r>
            <a:r>
              <a:rPr lang="en-US" dirty="0" err="1"/>
              <a:t>t</a:t>
            </a:r>
            <a:r>
              <a:rPr dirty="0" err="1"/>
              <a:t>iile</a:t>
            </a:r>
            <a:r>
              <a:rPr dirty="0"/>
              <a:t> </a:t>
            </a:r>
            <a:r>
              <a:rPr dirty="0" err="1"/>
              <a:t>interna</a:t>
            </a:r>
            <a:r>
              <a:rPr lang="en-US" dirty="0" err="1"/>
              <a:t>t</a:t>
            </a:r>
            <a:r>
              <a:rPr dirty="0" err="1"/>
              <a:t>ionale</a:t>
            </a:r>
            <a:r>
              <a:rPr dirty="0"/>
              <a:t> de </a:t>
            </a:r>
            <a:r>
              <a:rPr dirty="0" err="1"/>
              <a:t>s</a:t>
            </a:r>
            <a:r>
              <a:rPr lang="en-US" dirty="0" err="1"/>
              <a:t>a</a:t>
            </a:r>
            <a:r>
              <a:rPr dirty="0" err="1"/>
              <a:t>n</a:t>
            </a:r>
            <a:r>
              <a:rPr lang="en-US" dirty="0" err="1"/>
              <a:t>a</a:t>
            </a:r>
            <a:r>
              <a:rPr dirty="0" err="1"/>
              <a:t>tate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Obiectiv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Predic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indicatorului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'Life Expectancy' la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nivel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global.</a:t>
            </a: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Sprijinirea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politicilor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public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prin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identificarea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factorilor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Metodologie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Analiz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predictiv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pe date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istorice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serii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anuale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2000-2015)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-clustering</a:t>
            </a: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modele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Keras MLP, XBOOST cu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fara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random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ssearch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>
              <a:buNone/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functii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leakyrelu</a:t>
            </a: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Factori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urm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ri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Mortalitate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Vaccinare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Indicatori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 Economici (PIB), 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Educa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20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2151</Words>
  <Application>Microsoft Office PowerPoint</Application>
  <PresentationFormat>On-screen Show (4:3)</PresentationFormat>
  <Paragraphs>575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JetBrains Mono</vt:lpstr>
      <vt:lpstr>Office Theme</vt:lpstr>
      <vt:lpstr>Dincolo de Cifre: Analiza Predictiva a Longevitatii Globale</vt:lpstr>
      <vt:lpstr>Obiectivele Proiectului</vt:lpstr>
      <vt:lpstr>Arhitectura Datelor si Pipeline</vt:lpstr>
      <vt:lpstr>Metodologie si Optimizare Model</vt:lpstr>
      <vt:lpstr>Rezultate: Precizie si Fiabilitate</vt:lpstr>
      <vt:lpstr>Insights: Factorii Determinanti</vt:lpstr>
      <vt:lpstr>Lectii: Gestionarea Outlierilor</vt:lpstr>
      <vt:lpstr>Concluzii si Directii Strategice</vt:lpstr>
      <vt:lpstr>Business Logic</vt:lpstr>
      <vt:lpstr>Curatarea si Pregatirea Datelor</vt:lpstr>
      <vt:lpstr>Curatarea si Pregatirea Datelor</vt:lpstr>
      <vt:lpstr>Modelul XGBoost si Random Search</vt:lpstr>
      <vt:lpstr>Curatarea si Pregatirea Datelor</vt:lpstr>
      <vt:lpstr>Curatarea si Pregatirea Datelor</vt:lpstr>
      <vt:lpstr>Curatarea si Pregatirea Datelor</vt:lpstr>
      <vt:lpstr>Analiza Datelor</vt:lpstr>
      <vt:lpstr>Analiza Factorilor de Influenta</vt:lpstr>
      <vt:lpstr>Analiza Datelor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Clustering</vt:lpstr>
      <vt:lpstr>X_train vs X_test</vt:lpstr>
      <vt:lpstr>XGBoost vs Keras MLP</vt:lpstr>
      <vt:lpstr>XGBoost vs Keras MLP</vt:lpstr>
      <vt:lpstr>XGBoost vs Keras MLP</vt:lpstr>
      <vt:lpstr>Random Search: XGBoost vs Keras MLP</vt:lpstr>
      <vt:lpstr>Random Search: XGBoost vs Keras MLP</vt:lpstr>
      <vt:lpstr>XGBoost vs Keras MLP</vt:lpstr>
      <vt:lpstr>XGBoost vs Keras MLP</vt:lpstr>
      <vt:lpstr>XGBoost vs Keras MLP</vt:lpstr>
      <vt:lpstr>Modelul XGBoost si Random Search</vt:lpstr>
      <vt:lpstr>Modelul XGBoost si Random Search</vt:lpstr>
      <vt:lpstr>Modelul XGBoost si Random Search</vt:lpstr>
      <vt:lpstr>Modelul XGBoost si Random Search</vt:lpstr>
      <vt:lpstr>Modelul XGBoost si Random Search</vt:lpstr>
      <vt:lpstr>Keras MLP ReLU si Random search</vt:lpstr>
      <vt:lpstr>Modelul XGBoost si Random Search</vt:lpstr>
      <vt:lpstr>Performanta Modelului (Test Set)</vt:lpstr>
      <vt:lpstr>Concluzii si Recomandari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 axe</dc:creator>
  <cp:keywords/>
  <dc:description>generated using python-pptx</dc:description>
  <cp:lastModifiedBy>dan axe</cp:lastModifiedBy>
  <cp:revision>18</cp:revision>
  <dcterms:created xsi:type="dcterms:W3CDTF">2013-01-27T09:14:16Z</dcterms:created>
  <dcterms:modified xsi:type="dcterms:W3CDTF">2026-02-09T15:49:08Z</dcterms:modified>
  <cp:category/>
</cp:coreProperties>
</file>